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93" r:id="rId3"/>
    <p:sldId id="295" r:id="rId4"/>
    <p:sldId id="296" r:id="rId5"/>
    <p:sldId id="298" r:id="rId6"/>
    <p:sldId id="299" r:id="rId7"/>
    <p:sldId id="316" r:id="rId8"/>
    <p:sldId id="300" r:id="rId9"/>
    <p:sldId id="315" r:id="rId10"/>
    <p:sldId id="301" r:id="rId11"/>
    <p:sldId id="302" r:id="rId12"/>
    <p:sldId id="312" r:id="rId13"/>
    <p:sldId id="306" r:id="rId14"/>
    <p:sldId id="314" r:id="rId15"/>
    <p:sldId id="304" r:id="rId16"/>
    <p:sldId id="307" r:id="rId17"/>
    <p:sldId id="308" r:id="rId18"/>
    <p:sldId id="309" r:id="rId19"/>
    <p:sldId id="310" r:id="rId20"/>
    <p:sldId id="311" r:id="rId21"/>
  </p:sldIdLst>
  <p:sldSz cx="9144000" cy="5143500" type="screen16x9"/>
  <p:notesSz cx="6858000" cy="9144000"/>
  <p:embeddedFontLst>
    <p:embeddedFont>
      <p:font typeface="Albert Sans" panose="020B0604020202020204" charset="0"/>
      <p:regular r:id="rId23"/>
      <p:bold r:id="rId24"/>
      <p:italic r:id="rId25"/>
      <p:boldItalic r:id="rId26"/>
    </p:embeddedFont>
    <p:embeddedFont>
      <p:font typeface="Inter" panose="020B0604020202020204" charset="0"/>
      <p:regular r:id="rId27"/>
      <p:bold r:id="rId28"/>
      <p:italic r:id="rId29"/>
      <p:boldItalic r:id="rId30"/>
    </p:embeddedFont>
    <p:embeddedFont>
      <p:font typeface="Montserrat" panose="00000500000000000000" pitchFamily="2" charset="-52"/>
      <p:regular r:id="rId31"/>
      <p:bold r:id="rId32"/>
      <p:italic r:id="rId33"/>
      <p:boldItalic r:id="rId34"/>
    </p:embeddedFont>
    <p:embeddedFont>
      <p:font typeface="Montserrat Black" panose="00000A00000000000000" pitchFamily="2" charset="-52"/>
      <p:bold r:id="rId35"/>
      <p:boldItalic r:id="rId36"/>
    </p:embeddedFont>
    <p:embeddedFont>
      <p:font typeface="Montserrat Medium" panose="00000600000000000000" pitchFamily="2" charset="-52"/>
      <p:regular r:id="rId37"/>
      <p:italic r:id="rId38"/>
    </p:embeddedFont>
    <p:embeddedFont>
      <p:font typeface="Raleway" pitchFamily="2" charset="-52"/>
      <p:regular r:id="rId39"/>
      <p:bold r:id="rId40"/>
      <p:italic r:id="rId41"/>
      <p:boldItalic r:id="rId42"/>
    </p:embeddedFont>
    <p:embeddedFont>
      <p:font typeface="Syne" panose="020B0604020202020204" charset="0"/>
      <p:regular r:id="rId43"/>
      <p:bold r:id="rId44"/>
    </p:embeddedFont>
    <p:embeddedFont>
      <p:font typeface="Syne Medium" panose="020B0604020202020204" charset="0"/>
      <p:regular r:id="rId45"/>
      <p:bold r:id="rId46"/>
    </p:embeddedFont>
    <p:embeddedFont>
      <p:font typeface="Syne SemiBold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96" userDrawn="1">
          <p15:clr>
            <a:srgbClr val="F26B43"/>
          </p15:clr>
        </p15:guide>
        <p15:guide id="2" pos="504" userDrawn="1">
          <p15:clr>
            <a:srgbClr val="F26B43"/>
          </p15:clr>
        </p15:guide>
        <p15:guide id="3" pos="2880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  <p15:guide id="5" orient="horz" pos="2796" userDrawn="1">
          <p15:clr>
            <a:srgbClr val="F26B43"/>
          </p15:clr>
        </p15:guide>
        <p15:guide id="6" orient="horz" pos="444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982"/>
    <a:srgbClr val="00507D"/>
    <a:srgbClr val="00427F"/>
    <a:srgbClr val="1D2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5448A8-A26D-4632-9CA5-723645FD86BD}">
  <a:tblStyle styleId="{455448A8-A26D-4632-9CA5-723645FD86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C16EF9-2604-465D-B42D-52DAF59BDC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7" autoAdjust="0"/>
    <p:restoredTop sz="92937" autoAdjust="0"/>
  </p:normalViewPr>
  <p:slideViewPr>
    <p:cSldViewPr snapToGrid="0">
      <p:cViewPr varScale="1">
        <p:scale>
          <a:sx n="113" d="100"/>
          <a:sy n="113" d="100"/>
        </p:scale>
        <p:origin x="195" y="54"/>
      </p:cViewPr>
      <p:guideLst>
        <p:guide pos="5496"/>
        <p:guide pos="504"/>
        <p:guide pos="2880"/>
        <p:guide orient="horz" pos="1620"/>
        <p:guide orient="horz" pos="2796"/>
        <p:guide orient="horz" pos="4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9DCF43B-00C0-65B4-D73A-DB480DA9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16642B2D-B85C-E2A8-7D4F-8E8857DC3F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E0A406B0-1834-3380-1088-F02E04F28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535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534E857-8A47-872F-EC89-0AB17749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EE9702A7-E289-B094-B943-92027788A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AFCD8222-5961-D22E-23EF-31C74683D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976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1B52B19-FBBC-DF12-3703-0DDD006CC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DCCE0BCE-9449-FF60-B78B-CD8EB8916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D32CAE15-B3EA-6D51-AC02-7392B36CD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56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65C6010B-1689-D88B-1DF6-AB4B5AF71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15D3C38E-1209-8FF6-57DF-09BA44CD95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96432720-6D22-149F-3329-CB8A9913A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69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405FBEA-5524-C170-9E39-37642FE61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B84F5D03-FB86-4768-41EA-3B0908BE2C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4A018674-3F84-0BD6-896C-88D907980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8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BEC90DFC-AF0A-72ED-A452-5DEDAAB9C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7BA42517-9574-4CD2-519D-A46AAF18A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99FEE5F3-EEEB-B638-E1AE-DAD9FC614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152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2E05E4BC-BF9D-C942-2613-A26A31CFC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FDCE35D4-DA70-7F23-2E25-33E9076B13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E9A840FB-22F0-78CE-7F90-64E471D1F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582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7F697FAD-B959-9C79-E96B-5D56BB7F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9AE3C0F7-E2AA-8F0D-EF09-05F7D99862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44FB059F-AFD8-5823-A155-98C448995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92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875BB1FE-834D-5310-B1C0-00AD875D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BAE1C90E-5B59-ECF5-A56C-5EB87B460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F6066CA8-A233-43FA-9356-E21328D6C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55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C8887007-2602-A56E-3FCC-E02BCB17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230212B7-AA19-4F29-896F-9A0FE790F9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65F9593B-7417-8E89-EA30-E709903B8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1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C98CC81E-7D1E-50AE-5BE1-7B93CF462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03F624E1-48D6-4105-9234-4D8A7EC52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9ACC9D5A-9B3C-D287-8E6E-E2319271B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563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D55640DC-401B-7009-F3B7-6781B968D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5e18421cc_13_10:notes">
            <a:extLst>
              <a:ext uri="{FF2B5EF4-FFF2-40B4-BE49-F238E27FC236}">
                <a16:creationId xmlns:a16="http://schemas.microsoft.com/office/drawing/2014/main" id="{8205AB10-810F-F9A3-7F50-4ADAB42CD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5e18421cc_13_10:notes">
            <a:extLst>
              <a:ext uri="{FF2B5EF4-FFF2-40B4-BE49-F238E27FC236}">
                <a16:creationId xmlns:a16="http://schemas.microsoft.com/office/drawing/2014/main" id="{6B98E970-09A2-7E5B-7613-87CB69EE9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12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F35C304F-A133-3958-D300-91155595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>
            <a:extLst>
              <a:ext uri="{FF2B5EF4-FFF2-40B4-BE49-F238E27FC236}">
                <a16:creationId xmlns:a16="http://schemas.microsoft.com/office/drawing/2014/main" id="{FA3A8170-3A7B-4D71-7C92-7AAA0B7FA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>
            <a:extLst>
              <a:ext uri="{FF2B5EF4-FFF2-40B4-BE49-F238E27FC236}">
                <a16:creationId xmlns:a16="http://schemas.microsoft.com/office/drawing/2014/main" id="{5E17F8EC-3D32-E6AE-216A-11B84EDF8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92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F2DD4067-2C21-D863-B270-50152DF3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7ab2cd00d_0_18:notes">
            <a:extLst>
              <a:ext uri="{FF2B5EF4-FFF2-40B4-BE49-F238E27FC236}">
                <a16:creationId xmlns:a16="http://schemas.microsoft.com/office/drawing/2014/main" id="{7BD430BC-6202-A160-52E3-5D0C36A2D6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7ab2cd00d_0_18:notes">
            <a:extLst>
              <a:ext uri="{FF2B5EF4-FFF2-40B4-BE49-F238E27FC236}">
                <a16:creationId xmlns:a16="http://schemas.microsoft.com/office/drawing/2014/main" id="{E8F78684-7527-C23B-FF82-E9510F4AA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92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5B709A54-92F3-30B5-3D42-9D5AC79B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4072AB76-6F42-3FF9-DCA3-C8504D2C7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C6A03B17-4D7F-8D74-42BC-AB3FA5174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92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3ABA7869-58B6-CF41-99DF-70647DF2D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66F8B7AE-5A8B-0384-633D-17BA829871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FEF42165-6C1D-C117-5CF8-83B5A6813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028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92F30DFE-FA66-5133-CD96-B94095E62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49764085-CD5B-E98B-F548-D7ED7479A2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A34460C2-9641-D6EF-C334-C15773CE9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89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BC2801B-2AD2-450A-6533-9F463FEB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AA3FBCEE-DFDE-9D8D-AE2D-4A94427F19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C4388205-E9E3-904F-F488-2C5A5D589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69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B27649B-89B9-9A46-9781-8AE986929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B81B9A03-07BD-7ABF-2F5E-B52563E5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923E5F29-D188-2C50-AAAC-E15A47C5B5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2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6576000" cy="9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5607575" y="3961100"/>
            <a:ext cx="28233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1" r:id="rId10"/>
    <p:sldLayoutId id="2147483663" r:id="rId11"/>
    <p:sldLayoutId id="2147483669" r:id="rId12"/>
  </p:sldLayoutIdLst>
  <p:transition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lck.ru/3RN9eB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lck.ru/3RNAAn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ck.ru/3RN9eB" TargetMode="Externa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ТопДС</a:t>
            </a:r>
            <a:r>
              <a:rPr lang="ru-RU" dirty="0">
                <a:latin typeface="+mj-lt"/>
              </a:rPr>
              <a:t> Кейс</a:t>
            </a:r>
            <a:endParaRPr dirty="0">
              <a:latin typeface="+mj-lt"/>
            </a:endParaRPr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5794213" y="3196244"/>
            <a:ext cx="3041400" cy="1407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+mj-lt"/>
              </a:rPr>
              <a:t>Команда #13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Артём Коновалов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latin typeface="Montserrat" panose="00000500000000000000" pitchFamily="2" charset="-52"/>
              </a:rPr>
              <a:t>Амгалан</a:t>
            </a:r>
            <a:r>
              <a:rPr lang="ru-RU" sz="1400" dirty="0">
                <a:latin typeface="Montserrat" panose="00000500000000000000" pitchFamily="2" charset="-52"/>
              </a:rPr>
              <a:t> Гомбоев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Арина Муравьёва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Максим Лобанов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Андрей Языков</a:t>
            </a:r>
            <a:endParaRPr sz="1400" dirty="0">
              <a:latin typeface="Montserrat" panose="00000500000000000000" pitchFamily="2" charset="-52"/>
            </a:endParaRPr>
          </a:p>
        </p:txBody>
      </p:sp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7089EFFB-660F-AC93-B573-4FA1498A21F7}"/>
              </a:ext>
            </a:extLst>
          </p:cNvPr>
          <p:cNvSpPr txBox="1">
            <a:spLocks/>
          </p:cNvSpPr>
          <p:nvPr/>
        </p:nvSpPr>
        <p:spPr>
          <a:xfrm>
            <a:off x="713225" y="1466299"/>
            <a:ext cx="5733295" cy="221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ru-RU" sz="2800" dirty="0">
                <a:latin typeface="Montserrat Medium" panose="00000600000000000000" pitchFamily="2" charset="-52"/>
              </a:rPr>
              <a:t>Анализ городской транспортной сети</a:t>
            </a:r>
            <a:br>
              <a:rPr lang="en-US" sz="2800" dirty="0">
                <a:latin typeface="Montserrat Medium" panose="00000600000000000000" pitchFamily="2" charset="-52"/>
              </a:rPr>
            </a:br>
            <a:r>
              <a:rPr lang="ru-RU" sz="2800" dirty="0">
                <a:latin typeface="Montserrat Medium" panose="00000600000000000000" pitchFamily="2" charset="-52"/>
              </a:rPr>
              <a:t>как графа</a:t>
            </a:r>
            <a:endParaRPr lang="en-US" sz="2400" dirty="0">
              <a:latin typeface="Montserrat Medium" panose="00000600000000000000" pitchFamily="2" charset="-52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0E53C6D-1ABE-BFF8-4B5F-37745FCE9FB7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6" name="Google Shape;129;p28">
              <a:extLst>
                <a:ext uri="{FF2B5EF4-FFF2-40B4-BE49-F238E27FC236}">
                  <a16:creationId xmlns:a16="http://schemas.microsoft.com/office/drawing/2014/main" id="{87080566-9464-52DC-47C1-6B99444A2123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7" name="Google Shape;130;p28">
              <a:extLst>
                <a:ext uri="{FF2B5EF4-FFF2-40B4-BE49-F238E27FC236}">
                  <a16:creationId xmlns:a16="http://schemas.microsoft.com/office/drawing/2014/main" id="{F8D7402B-93C7-7495-1114-6E5EC17DDC6E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38" name="Picture 14" descr="Route Symbol zwischen zwei Punkte mit gepunktet Pfad und Ort Stift 22188268  PNG">
            <a:extLst>
              <a:ext uri="{FF2B5EF4-FFF2-40B4-BE49-F238E27FC236}">
                <a16:creationId xmlns:a16="http://schemas.microsoft.com/office/drawing/2014/main" id="{90A0274E-4389-5818-78AF-93F50625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1756" y="401036"/>
            <a:ext cx="4098901" cy="41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C04FFFA-4596-A06E-A88F-2E76BBA1E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67487B17-FED0-4253-96D9-4A30748A9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831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1800" dirty="0">
                <a:latin typeface="+mj-lt"/>
              </a:rPr>
              <a:t>#1</a:t>
            </a:r>
            <a:r>
              <a:rPr lang="en-US" sz="1800" dirty="0">
                <a:latin typeface="Montserrat "/>
              </a:rPr>
              <a:t> </a:t>
            </a:r>
            <a:r>
              <a:rPr lang="ru-RU" dirty="0">
                <a:latin typeface="Montserrat "/>
              </a:rPr>
              <a:t>Для поиска самых загруженных остановок мы подсчитали количество входящих в них ребер (маршрутов)</a:t>
            </a:r>
            <a:endParaRPr lang="en-US" dirty="0">
              <a:latin typeface="Montserrat "/>
            </a:endParaRPr>
          </a:p>
          <a:p>
            <a:pPr marL="0" lvl="0" indent="0">
              <a:buNone/>
            </a:pPr>
            <a:endParaRPr lang="ru-RU" dirty="0">
              <a:latin typeface="Montserrat "/>
            </a:endParaRPr>
          </a:p>
          <a:p>
            <a:pPr marL="0" lvl="0" indent="0">
              <a:buNone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lang="ru-RU" dirty="0">
                <a:latin typeface="Montserrat "/>
              </a:rPr>
              <a:t>Для анализа длин маршрутов был проведен расчет количества остановок в каждом из них</a:t>
            </a:r>
            <a:endParaRPr lang="en-US" dirty="0">
              <a:latin typeface="Montserrat "/>
            </a:endParaRPr>
          </a:p>
          <a:p>
            <a:pPr marL="0" lvl="0" indent="0">
              <a:buNone/>
            </a:pPr>
            <a:endParaRPr lang="ru-RU" dirty="0">
              <a:latin typeface="Montserrat "/>
            </a:endParaRPr>
          </a:p>
          <a:p>
            <a:pPr marL="0" lvl="0" indent="0">
              <a:buNone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#3 </a:t>
            </a:r>
            <a:r>
              <a:rPr lang="ru-RU" dirty="0">
                <a:latin typeface="Montserrat "/>
              </a:rPr>
              <a:t>Для проверки связности мы использовали алгоритмы обхода графа, чтобы определить, на сколько изолированных групп (компонент) разбита сеть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B18454E-DE8D-515E-0016-FAA1DF6EFBD5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61CF2C44-9CF5-A3B0-8AA1-88D9B9EC123A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C6F8877B-1D0A-4AF5-6FB8-F28D2C371BB0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Google Shape;172;p33">
            <a:extLst>
              <a:ext uri="{FF2B5EF4-FFF2-40B4-BE49-F238E27FC236}">
                <a16:creationId xmlns:a16="http://schemas.microsoft.com/office/drawing/2014/main" id="{5BB607D3-329F-5927-2AF3-F1AC88F77E0F}"/>
              </a:ext>
            </a:extLst>
          </p:cNvPr>
          <p:cNvSpPr txBox="1">
            <a:spLocks/>
          </p:cNvSpPr>
          <p:nvPr/>
        </p:nvSpPr>
        <p:spPr>
          <a:xfrm>
            <a:off x="762679" y="604145"/>
            <a:ext cx="7618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4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dirty="0">
                <a:latin typeface="+mj-lt"/>
              </a:rPr>
              <a:t>Анализ</a:t>
            </a:r>
          </a:p>
        </p:txBody>
      </p:sp>
      <p:grpSp>
        <p:nvGrpSpPr>
          <p:cNvPr id="8" name="Google Shape;1517;p53">
            <a:extLst>
              <a:ext uri="{FF2B5EF4-FFF2-40B4-BE49-F238E27FC236}">
                <a16:creationId xmlns:a16="http://schemas.microsoft.com/office/drawing/2014/main" id="{727A89E2-32BA-FB5B-02C0-E673CFAD7633}"/>
              </a:ext>
            </a:extLst>
          </p:cNvPr>
          <p:cNvGrpSpPr/>
          <p:nvPr/>
        </p:nvGrpSpPr>
        <p:grpSpPr>
          <a:xfrm>
            <a:off x="6477000" y="833965"/>
            <a:ext cx="2053472" cy="1678517"/>
            <a:chOff x="688541" y="663825"/>
            <a:chExt cx="1287052" cy="985200"/>
          </a:xfrm>
        </p:grpSpPr>
        <p:grpSp>
          <p:nvGrpSpPr>
            <p:cNvPr id="9" name="Google Shape;1518;p53">
              <a:extLst>
                <a:ext uri="{FF2B5EF4-FFF2-40B4-BE49-F238E27FC236}">
                  <a16:creationId xmlns:a16="http://schemas.microsoft.com/office/drawing/2014/main" id="{92430EA0-0C25-99F2-3534-20A803026568}"/>
                </a:ext>
              </a:extLst>
            </p:cNvPr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26" name="Google Shape;1519;p53">
                <a:extLst>
                  <a:ext uri="{FF2B5EF4-FFF2-40B4-BE49-F238E27FC236}">
                    <a16:creationId xmlns:a16="http://schemas.microsoft.com/office/drawing/2014/main" id="{BCBD7B7E-4783-193C-63D2-D62E7B7E896A}"/>
                  </a:ext>
                </a:extLst>
              </p:cNvPr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28" name="Google Shape;1520;p53">
                  <a:extLst>
                    <a:ext uri="{FF2B5EF4-FFF2-40B4-BE49-F238E27FC236}">
                      <a16:creationId xmlns:a16="http://schemas.microsoft.com/office/drawing/2014/main" id="{DC44A72A-1DD4-1B0A-821E-2B54AEB834D9}"/>
                    </a:ext>
                  </a:extLst>
                </p:cNvPr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9" name="Google Shape;1521;p53">
                  <a:extLst>
                    <a:ext uri="{FF2B5EF4-FFF2-40B4-BE49-F238E27FC236}">
                      <a16:creationId xmlns:a16="http://schemas.microsoft.com/office/drawing/2014/main" id="{A314304F-54FF-A58C-7AA3-FFECDA6183B1}"/>
                    </a:ext>
                  </a:extLst>
                </p:cNvPr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7" name="Google Shape;1522;p53">
                <a:extLst>
                  <a:ext uri="{FF2B5EF4-FFF2-40B4-BE49-F238E27FC236}">
                    <a16:creationId xmlns:a16="http://schemas.microsoft.com/office/drawing/2014/main" id="{243022AB-E7EC-BA0A-A448-9CAA4D76FFB0}"/>
                  </a:ext>
                </a:extLst>
              </p:cNvPr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0" name="Google Shape;1523;p53">
              <a:extLst>
                <a:ext uri="{FF2B5EF4-FFF2-40B4-BE49-F238E27FC236}">
                  <a16:creationId xmlns:a16="http://schemas.microsoft.com/office/drawing/2014/main" id="{56920C16-9648-41B8-18D9-0B328F91ADC4}"/>
                </a:ext>
              </a:extLst>
            </p:cNvPr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22" name="Google Shape;1524;p53">
                <a:extLst>
                  <a:ext uri="{FF2B5EF4-FFF2-40B4-BE49-F238E27FC236}">
                    <a16:creationId xmlns:a16="http://schemas.microsoft.com/office/drawing/2014/main" id="{DD5B4239-B72F-8A6B-1C26-4E34ED7281F1}"/>
                  </a:ext>
                </a:extLst>
              </p:cNvPr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24" name="Google Shape;1525;p53">
                  <a:extLst>
                    <a:ext uri="{FF2B5EF4-FFF2-40B4-BE49-F238E27FC236}">
                      <a16:creationId xmlns:a16="http://schemas.microsoft.com/office/drawing/2014/main" id="{010CD5C8-5D77-3ABE-19BE-2420C432DB64}"/>
                    </a:ext>
                  </a:extLst>
                </p:cNvPr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5" name="Google Shape;1526;p53">
                  <a:extLst>
                    <a:ext uri="{FF2B5EF4-FFF2-40B4-BE49-F238E27FC236}">
                      <a16:creationId xmlns:a16="http://schemas.microsoft.com/office/drawing/2014/main" id="{ED2FD74D-70BF-BD1C-0A28-A26CB59ECE2D}"/>
                    </a:ext>
                  </a:extLst>
                </p:cNvPr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3" name="Google Shape;1527;p53">
                <a:extLst>
                  <a:ext uri="{FF2B5EF4-FFF2-40B4-BE49-F238E27FC236}">
                    <a16:creationId xmlns:a16="http://schemas.microsoft.com/office/drawing/2014/main" id="{A3126E55-CA1B-D704-A767-AA72482E06D7}"/>
                  </a:ext>
                </a:extLst>
              </p:cNvPr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1" name="Google Shape;1528;p53">
              <a:extLst>
                <a:ext uri="{FF2B5EF4-FFF2-40B4-BE49-F238E27FC236}">
                  <a16:creationId xmlns:a16="http://schemas.microsoft.com/office/drawing/2014/main" id="{A37EE5C2-9EED-47C0-4183-1A9016ACECC2}"/>
                </a:ext>
              </a:extLst>
            </p:cNvPr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18" name="Google Shape;1529;p53">
                <a:extLst>
                  <a:ext uri="{FF2B5EF4-FFF2-40B4-BE49-F238E27FC236}">
                    <a16:creationId xmlns:a16="http://schemas.microsoft.com/office/drawing/2014/main" id="{5D6530B7-EC43-CA66-7235-F7A5F6C9303F}"/>
                  </a:ext>
                </a:extLst>
              </p:cNvPr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20" name="Google Shape;1530;p53">
                  <a:extLst>
                    <a:ext uri="{FF2B5EF4-FFF2-40B4-BE49-F238E27FC236}">
                      <a16:creationId xmlns:a16="http://schemas.microsoft.com/office/drawing/2014/main" id="{BF30396C-441F-D1E2-5CDB-8061FB7AC0ED}"/>
                    </a:ext>
                  </a:extLst>
                </p:cNvPr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1" name="Google Shape;1531;p53">
                  <a:extLst>
                    <a:ext uri="{FF2B5EF4-FFF2-40B4-BE49-F238E27FC236}">
                      <a16:creationId xmlns:a16="http://schemas.microsoft.com/office/drawing/2014/main" id="{3AB764E6-8570-2A6D-036D-BFC86505D11C}"/>
                    </a:ext>
                  </a:extLst>
                </p:cNvPr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9" name="Google Shape;1532;p53">
                <a:extLst>
                  <a:ext uri="{FF2B5EF4-FFF2-40B4-BE49-F238E27FC236}">
                    <a16:creationId xmlns:a16="http://schemas.microsoft.com/office/drawing/2014/main" id="{39A1B9BB-56C1-6B5A-5BEA-0FC56D2B88EA}"/>
                  </a:ext>
                </a:extLst>
              </p:cNvPr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2" name="Google Shape;1533;p53">
              <a:extLst>
                <a:ext uri="{FF2B5EF4-FFF2-40B4-BE49-F238E27FC236}">
                  <a16:creationId xmlns:a16="http://schemas.microsoft.com/office/drawing/2014/main" id="{B4DC096B-0275-BCCC-FA0E-BE0E211ABDE1}"/>
                </a:ext>
              </a:extLst>
            </p:cNvPr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14" name="Google Shape;1534;p53">
                <a:extLst>
                  <a:ext uri="{FF2B5EF4-FFF2-40B4-BE49-F238E27FC236}">
                    <a16:creationId xmlns:a16="http://schemas.microsoft.com/office/drawing/2014/main" id="{D1A63FDE-B112-6A34-6227-39E67CFDD0C1}"/>
                  </a:ext>
                </a:extLst>
              </p:cNvPr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16" name="Google Shape;1535;p53">
                  <a:extLst>
                    <a:ext uri="{FF2B5EF4-FFF2-40B4-BE49-F238E27FC236}">
                      <a16:creationId xmlns:a16="http://schemas.microsoft.com/office/drawing/2014/main" id="{6BD06165-D9E3-ED57-36EC-7EDB66D28D9A}"/>
                    </a:ext>
                  </a:extLst>
                </p:cNvPr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" name="Google Shape;1536;p53">
                  <a:extLst>
                    <a:ext uri="{FF2B5EF4-FFF2-40B4-BE49-F238E27FC236}">
                      <a16:creationId xmlns:a16="http://schemas.microsoft.com/office/drawing/2014/main" id="{F1E42199-5AAF-78E5-593A-EB054F4DEF15}"/>
                    </a:ext>
                  </a:extLst>
                </p:cNvPr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" name="Google Shape;1537;p53">
                <a:extLst>
                  <a:ext uri="{FF2B5EF4-FFF2-40B4-BE49-F238E27FC236}">
                    <a16:creationId xmlns:a16="http://schemas.microsoft.com/office/drawing/2014/main" id="{5A60604F-4933-7744-0EC4-49A8D5EBB0CC}"/>
                  </a:ext>
                </a:extLst>
              </p:cNvPr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3" name="Google Shape;1538;p53">
              <a:extLst>
                <a:ext uri="{FF2B5EF4-FFF2-40B4-BE49-F238E27FC236}">
                  <a16:creationId xmlns:a16="http://schemas.microsoft.com/office/drawing/2014/main" id="{AEF32DB8-C1D3-8A86-F864-BEBF1D60CCB4}"/>
                </a:ext>
              </a:extLst>
            </p:cNvPr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665635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66C887E-0FDC-0B80-855B-8C512621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45E0AC40-EF2E-F550-68A8-6ADF21C04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9359" y="2602650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ru-RU" sz="1400" dirty="0">
                <a:latin typeface="Montserrat Medium" panose="00000600000000000000" pitchFamily="2" charset="-52"/>
              </a:rPr>
              <a:t>Данные были экспортированы в Yandex </a:t>
            </a:r>
            <a:r>
              <a:rPr lang="ru-RU" sz="1400" dirty="0" err="1">
                <a:latin typeface="Montserrat Medium" panose="00000600000000000000" pitchFamily="2" charset="-52"/>
              </a:rPr>
              <a:t>DataLens</a:t>
            </a:r>
            <a:br>
              <a:rPr lang="en-US" dirty="0">
                <a:latin typeface="Montserrat "/>
              </a:rPr>
            </a:br>
            <a:r>
              <a:rPr lang="ru-RU" dirty="0">
                <a:latin typeface="Montserrat "/>
              </a:rPr>
              <a:t>Дашборд получился интерактивным с возможностью выбора конкретного района или маршрута для более детального отображения визуализируемых данных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9390194-8FF2-3334-7E58-1E3A4A1FCA2B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4" name="Google Shape;129;p28">
              <a:extLst>
                <a:ext uri="{FF2B5EF4-FFF2-40B4-BE49-F238E27FC236}">
                  <a16:creationId xmlns:a16="http://schemas.microsoft.com/office/drawing/2014/main" id="{05BFC871-F02B-4DE1-8D40-E20C0CE24D35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5" name="Google Shape;130;p28">
              <a:extLst>
                <a:ext uri="{FF2B5EF4-FFF2-40B4-BE49-F238E27FC236}">
                  <a16:creationId xmlns:a16="http://schemas.microsoft.com/office/drawing/2014/main" id="{A6D2E541-4D98-364E-AA2C-176C976A83AC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172;p33">
            <a:extLst>
              <a:ext uri="{FF2B5EF4-FFF2-40B4-BE49-F238E27FC236}">
                <a16:creationId xmlns:a16="http://schemas.microsoft.com/office/drawing/2014/main" id="{87B77DE3-6D02-BE05-65F4-53D199FBB29A}"/>
              </a:ext>
            </a:extLst>
          </p:cNvPr>
          <p:cNvSpPr txBox="1">
            <a:spLocks/>
          </p:cNvSpPr>
          <p:nvPr/>
        </p:nvSpPr>
        <p:spPr>
          <a:xfrm>
            <a:off x="762679" y="604145"/>
            <a:ext cx="7618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4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dirty="0">
                <a:latin typeface="+mj-lt"/>
              </a:rPr>
              <a:t>Визуализация</a:t>
            </a:r>
          </a:p>
        </p:txBody>
      </p:sp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C413D2-2DC0-286D-FA62-71FCEB25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54" b="22487"/>
          <a:stretch>
            <a:fillRect/>
          </a:stretch>
        </p:blipFill>
        <p:spPr>
          <a:xfrm>
            <a:off x="913438" y="1353596"/>
            <a:ext cx="3869167" cy="2295692"/>
          </a:xfrm>
          <a:prstGeom prst="rect">
            <a:avLst/>
          </a:prstGeom>
        </p:spPr>
      </p:pic>
      <p:grpSp>
        <p:nvGrpSpPr>
          <p:cNvPr id="13" name="Google Shape;1842;p54">
            <a:extLst>
              <a:ext uri="{FF2B5EF4-FFF2-40B4-BE49-F238E27FC236}">
                <a16:creationId xmlns:a16="http://schemas.microsoft.com/office/drawing/2014/main" id="{A0B9FAB7-40DA-CEB2-BE3B-4A5F4A905EE0}"/>
              </a:ext>
            </a:extLst>
          </p:cNvPr>
          <p:cNvGrpSpPr/>
          <p:nvPr/>
        </p:nvGrpSpPr>
        <p:grpSpPr>
          <a:xfrm>
            <a:off x="5425728" y="1231437"/>
            <a:ext cx="4861186" cy="4148040"/>
            <a:chOff x="6781275" y="766449"/>
            <a:chExt cx="2814375" cy="2401500"/>
          </a:xfrm>
        </p:grpSpPr>
        <p:grpSp>
          <p:nvGrpSpPr>
            <p:cNvPr id="14" name="Google Shape;1843;p54">
              <a:extLst>
                <a:ext uri="{FF2B5EF4-FFF2-40B4-BE49-F238E27FC236}">
                  <a16:creationId xmlns:a16="http://schemas.microsoft.com/office/drawing/2014/main" id="{CAB65F52-6ED1-0433-949E-A63DC934BEFD}"/>
                </a:ext>
              </a:extLst>
            </p:cNvPr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27" name="Google Shape;1844;p54">
                <a:extLst>
                  <a:ext uri="{FF2B5EF4-FFF2-40B4-BE49-F238E27FC236}">
                    <a16:creationId xmlns:a16="http://schemas.microsoft.com/office/drawing/2014/main" id="{E147605C-F0C6-941C-782F-46613B207B4E}"/>
                  </a:ext>
                </a:extLst>
              </p:cNvPr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8" name="Google Shape;1845;p54">
                <a:extLst>
                  <a:ext uri="{FF2B5EF4-FFF2-40B4-BE49-F238E27FC236}">
                    <a16:creationId xmlns:a16="http://schemas.microsoft.com/office/drawing/2014/main" id="{9067855D-112F-D303-6542-85B684F49AA5}"/>
                  </a:ext>
                </a:extLst>
              </p:cNvPr>
              <p:cNvCxnSpPr>
                <a:stCxn id="27" idx="0"/>
                <a:endCxn id="29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1846;p54">
                <a:extLst>
                  <a:ext uri="{FF2B5EF4-FFF2-40B4-BE49-F238E27FC236}">
                    <a16:creationId xmlns:a16="http://schemas.microsoft.com/office/drawing/2014/main" id="{A93CDAA7-FC7C-03A0-3303-8081B85E2EFF}"/>
                  </a:ext>
                </a:extLst>
              </p:cNvPr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" name="Google Shape;1847;p54">
              <a:extLst>
                <a:ext uri="{FF2B5EF4-FFF2-40B4-BE49-F238E27FC236}">
                  <a16:creationId xmlns:a16="http://schemas.microsoft.com/office/drawing/2014/main" id="{D14690A6-CEA1-558D-41E4-940E2D1B12E8}"/>
                </a:ext>
              </a:extLst>
            </p:cNvPr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24" name="Google Shape;1848;p54">
                <a:extLst>
                  <a:ext uri="{FF2B5EF4-FFF2-40B4-BE49-F238E27FC236}">
                    <a16:creationId xmlns:a16="http://schemas.microsoft.com/office/drawing/2014/main" id="{C10F3E37-D86A-6603-D9A4-DDAA2EC07F5A}"/>
                  </a:ext>
                </a:extLst>
              </p:cNvPr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5" name="Google Shape;1849;p54">
                <a:extLst>
                  <a:ext uri="{FF2B5EF4-FFF2-40B4-BE49-F238E27FC236}">
                    <a16:creationId xmlns:a16="http://schemas.microsoft.com/office/drawing/2014/main" id="{8CBB1914-7929-CF41-44D5-B9B4B17DCE11}"/>
                  </a:ext>
                </a:extLst>
              </p:cNvPr>
              <p:cNvCxnSpPr>
                <a:stCxn id="24" idx="0"/>
                <a:endCxn id="26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" name="Google Shape;1850;p54">
                <a:extLst>
                  <a:ext uri="{FF2B5EF4-FFF2-40B4-BE49-F238E27FC236}">
                    <a16:creationId xmlns:a16="http://schemas.microsoft.com/office/drawing/2014/main" id="{27D67C11-45DB-7605-7469-39E13EBF2AF0}"/>
                  </a:ext>
                </a:extLst>
              </p:cNvPr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" name="Google Shape;1851;p54">
              <a:extLst>
                <a:ext uri="{FF2B5EF4-FFF2-40B4-BE49-F238E27FC236}">
                  <a16:creationId xmlns:a16="http://schemas.microsoft.com/office/drawing/2014/main" id="{6D85C60B-BD62-9C28-9188-1652BEE4BD35}"/>
                </a:ext>
              </a:extLst>
            </p:cNvPr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21" name="Google Shape;1852;p54">
                <a:extLst>
                  <a:ext uri="{FF2B5EF4-FFF2-40B4-BE49-F238E27FC236}">
                    <a16:creationId xmlns:a16="http://schemas.microsoft.com/office/drawing/2014/main" id="{B077C4DC-DB67-49E5-2DB7-53F38CD78A0F}"/>
                  </a:ext>
                </a:extLst>
              </p:cNvPr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2" name="Google Shape;1853;p54">
                <a:extLst>
                  <a:ext uri="{FF2B5EF4-FFF2-40B4-BE49-F238E27FC236}">
                    <a16:creationId xmlns:a16="http://schemas.microsoft.com/office/drawing/2014/main" id="{B3C1C403-D75B-5C5C-3023-838329F079FB}"/>
                  </a:ext>
                </a:extLst>
              </p:cNvPr>
              <p:cNvCxnSpPr>
                <a:stCxn id="21" idx="0"/>
                <a:endCxn id="23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" name="Google Shape;1854;p54">
                <a:extLst>
                  <a:ext uri="{FF2B5EF4-FFF2-40B4-BE49-F238E27FC236}">
                    <a16:creationId xmlns:a16="http://schemas.microsoft.com/office/drawing/2014/main" id="{DFFA8A79-EABA-0F5A-E41F-9287BFFFFE6A}"/>
                  </a:ext>
                </a:extLst>
              </p:cNvPr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7" name="Google Shape;1855;p54">
              <a:extLst>
                <a:ext uri="{FF2B5EF4-FFF2-40B4-BE49-F238E27FC236}">
                  <a16:creationId xmlns:a16="http://schemas.microsoft.com/office/drawing/2014/main" id="{B7707D35-E99D-CDAC-2A42-38323D661C13}"/>
                </a:ext>
              </a:extLst>
            </p:cNvPr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18" name="Google Shape;1856;p54">
                <a:extLst>
                  <a:ext uri="{FF2B5EF4-FFF2-40B4-BE49-F238E27FC236}">
                    <a16:creationId xmlns:a16="http://schemas.microsoft.com/office/drawing/2014/main" id="{CB5525D3-B905-836A-D855-2EC4A89C525B}"/>
                  </a:ext>
                </a:extLst>
              </p:cNvPr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" name="Google Shape;1857;p54">
                <a:extLst>
                  <a:ext uri="{FF2B5EF4-FFF2-40B4-BE49-F238E27FC236}">
                    <a16:creationId xmlns:a16="http://schemas.microsoft.com/office/drawing/2014/main" id="{405ACF28-E727-7CEB-0751-272CDAC09071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flipH="1">
                <a:off x="7150112" y="1889280"/>
                <a:ext cx="1176246" cy="6613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1858;p54">
                <a:extLst>
                  <a:ext uri="{FF2B5EF4-FFF2-40B4-BE49-F238E27FC236}">
                    <a16:creationId xmlns:a16="http://schemas.microsoft.com/office/drawing/2014/main" id="{B1B6A485-AD11-26E6-6A36-EE9908B1DDDF}"/>
                  </a:ext>
                </a:extLst>
              </p:cNvPr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6776718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ECC7754-DC9F-B8ED-E045-6CB5C1CD1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4A012F-B4C2-E071-8AAD-6AC8FF66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2" b="307"/>
          <a:stretch>
            <a:fillRect/>
          </a:stretch>
        </p:blipFill>
        <p:spPr>
          <a:xfrm>
            <a:off x="1562102" y="-10903"/>
            <a:ext cx="6019798" cy="519917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BEF9C49-271B-8A58-98D3-411E9D8B918E}"/>
              </a:ext>
            </a:extLst>
          </p:cNvPr>
          <p:cNvSpPr/>
          <p:nvPr/>
        </p:nvSpPr>
        <p:spPr>
          <a:xfrm>
            <a:off x="0" y="0"/>
            <a:ext cx="1562100" cy="5143500"/>
          </a:xfrm>
          <a:prstGeom prst="rect">
            <a:avLst/>
          </a:prstGeom>
          <a:gradFill flip="none" rotWithShape="1">
            <a:gsLst>
              <a:gs pos="0">
                <a:srgbClr val="1D2021">
                  <a:alpha val="0"/>
                </a:srgbClr>
              </a:gs>
              <a:gs pos="86000">
                <a:srgbClr val="1D20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EFE649-3D3B-0FA0-978C-DF9B195BEE83}"/>
              </a:ext>
            </a:extLst>
          </p:cNvPr>
          <p:cNvSpPr/>
          <p:nvPr/>
        </p:nvSpPr>
        <p:spPr>
          <a:xfrm rot="10800000">
            <a:off x="7581898" y="0"/>
            <a:ext cx="1562102" cy="5143500"/>
          </a:xfrm>
          <a:prstGeom prst="rect">
            <a:avLst/>
          </a:prstGeom>
          <a:gradFill flip="none" rotWithShape="1">
            <a:gsLst>
              <a:gs pos="0">
                <a:srgbClr val="1D2021">
                  <a:alpha val="0"/>
                </a:srgbClr>
              </a:gs>
              <a:gs pos="86000">
                <a:srgbClr val="1D20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52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946BCF02-DBA3-9B53-1361-7CD06D3F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191A689B-9AE2-9F2D-FFAD-4A467FAAB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Результаты анализа</a:t>
            </a:r>
            <a:endParaRPr dirty="0">
              <a:latin typeface="+mj-l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4DE557F-C60D-E4C8-7E8C-1385ECFAB3AD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83971D27-91E5-65B7-617A-5F8FD8DB1ED2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ECDE3748-9F23-337D-C93D-C256B340E92B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oogle Shape;1624;p53">
            <a:extLst>
              <a:ext uri="{FF2B5EF4-FFF2-40B4-BE49-F238E27FC236}">
                <a16:creationId xmlns:a16="http://schemas.microsoft.com/office/drawing/2014/main" id="{3CA3132D-08BB-FF6C-18E2-87ECE929F939}"/>
              </a:ext>
            </a:extLst>
          </p:cNvPr>
          <p:cNvGrpSpPr/>
          <p:nvPr/>
        </p:nvGrpSpPr>
        <p:grpSpPr>
          <a:xfrm>
            <a:off x="2167468" y="539500"/>
            <a:ext cx="4809066" cy="4849300"/>
            <a:chOff x="722669" y="3200400"/>
            <a:chExt cx="1311650" cy="1185038"/>
          </a:xfrm>
        </p:grpSpPr>
        <p:sp>
          <p:nvSpPr>
            <p:cNvPr id="24" name="Google Shape;1625;p53">
              <a:extLst>
                <a:ext uri="{FF2B5EF4-FFF2-40B4-BE49-F238E27FC236}">
                  <a16:creationId xmlns:a16="http://schemas.microsoft.com/office/drawing/2014/main" id="{E246500B-8C40-0ACD-1172-7CE988C6E7FA}"/>
                </a:ext>
              </a:extLst>
            </p:cNvPr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" name="Google Shape;1626;p53">
              <a:extLst>
                <a:ext uri="{FF2B5EF4-FFF2-40B4-BE49-F238E27FC236}">
                  <a16:creationId xmlns:a16="http://schemas.microsoft.com/office/drawing/2014/main" id="{D62FF6D2-B0E5-B6AD-2010-139F90ADD301}"/>
                </a:ext>
              </a:extLst>
            </p:cNvPr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6" name="Google Shape;1627;p53">
              <a:extLst>
                <a:ext uri="{FF2B5EF4-FFF2-40B4-BE49-F238E27FC236}">
                  <a16:creationId xmlns:a16="http://schemas.microsoft.com/office/drawing/2014/main" id="{88089A71-694B-B1CF-0A87-6580AB2469B3}"/>
                </a:ext>
              </a:extLst>
            </p:cNvPr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39" name="Google Shape;1628;p53">
                <a:extLst>
                  <a:ext uri="{FF2B5EF4-FFF2-40B4-BE49-F238E27FC236}">
                    <a16:creationId xmlns:a16="http://schemas.microsoft.com/office/drawing/2014/main" id="{AADF396C-F651-28EE-404E-6A104DD34B6C}"/>
                  </a:ext>
                </a:extLst>
              </p:cNvPr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0" name="Google Shape;1629;p53">
                <a:extLst>
                  <a:ext uri="{FF2B5EF4-FFF2-40B4-BE49-F238E27FC236}">
                    <a16:creationId xmlns:a16="http://schemas.microsoft.com/office/drawing/2014/main" id="{43A27ABF-BC7F-4B64-528B-608943CD946D}"/>
                  </a:ext>
                </a:extLst>
              </p:cNvPr>
              <p:cNvCxnSpPr>
                <a:stCxn id="39" idx="0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" name="Google Shape;1631;p53">
              <a:extLst>
                <a:ext uri="{FF2B5EF4-FFF2-40B4-BE49-F238E27FC236}">
                  <a16:creationId xmlns:a16="http://schemas.microsoft.com/office/drawing/2014/main" id="{BFFD1162-35BB-EBCE-2C1C-15696F636DB7}"/>
                </a:ext>
              </a:extLst>
            </p:cNvPr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37" name="Google Shape;1632;p53">
                <a:extLst>
                  <a:ext uri="{FF2B5EF4-FFF2-40B4-BE49-F238E27FC236}">
                    <a16:creationId xmlns:a16="http://schemas.microsoft.com/office/drawing/2014/main" id="{265FC1E3-B99B-70AF-5479-9F7054E56FBD}"/>
                  </a:ext>
                </a:extLst>
              </p:cNvPr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8" name="Google Shape;1633;p53">
                <a:extLst>
                  <a:ext uri="{FF2B5EF4-FFF2-40B4-BE49-F238E27FC236}">
                    <a16:creationId xmlns:a16="http://schemas.microsoft.com/office/drawing/2014/main" id="{5FF13E5A-1BAF-190E-559E-DE4D037F3C80}"/>
                  </a:ext>
                </a:extLst>
              </p:cNvPr>
              <p:cNvCxnSpPr>
                <a:stCxn id="37" idx="0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" name="Google Shape;1635;p53">
              <a:extLst>
                <a:ext uri="{FF2B5EF4-FFF2-40B4-BE49-F238E27FC236}">
                  <a16:creationId xmlns:a16="http://schemas.microsoft.com/office/drawing/2014/main" id="{FEED9E55-F2B9-8FDC-7F75-667F253AB087}"/>
                </a:ext>
              </a:extLst>
            </p:cNvPr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35" name="Google Shape;1636;p53">
                <a:extLst>
                  <a:ext uri="{FF2B5EF4-FFF2-40B4-BE49-F238E27FC236}">
                    <a16:creationId xmlns:a16="http://schemas.microsoft.com/office/drawing/2014/main" id="{5E48FFDD-FD4D-DAD4-91D0-1F0089513A0C}"/>
                  </a:ext>
                </a:extLst>
              </p:cNvPr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6" name="Google Shape;1637;p53">
                <a:extLst>
                  <a:ext uri="{FF2B5EF4-FFF2-40B4-BE49-F238E27FC236}">
                    <a16:creationId xmlns:a16="http://schemas.microsoft.com/office/drawing/2014/main" id="{8B44774A-E52C-476B-5D63-3C4EA13FBA7F}"/>
                  </a:ext>
                </a:extLst>
              </p:cNvPr>
              <p:cNvCxnSpPr>
                <a:stCxn id="35" idx="6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" name="Google Shape;1639;p53">
              <a:extLst>
                <a:ext uri="{FF2B5EF4-FFF2-40B4-BE49-F238E27FC236}">
                  <a16:creationId xmlns:a16="http://schemas.microsoft.com/office/drawing/2014/main" id="{ED320F2F-F79B-A034-1819-069A8059478F}"/>
                </a:ext>
              </a:extLst>
            </p:cNvPr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33" name="Google Shape;1640;p53">
                <a:extLst>
                  <a:ext uri="{FF2B5EF4-FFF2-40B4-BE49-F238E27FC236}">
                    <a16:creationId xmlns:a16="http://schemas.microsoft.com/office/drawing/2014/main" id="{5DF4AC62-7474-8607-A7FD-03E75D0472E5}"/>
                  </a:ext>
                </a:extLst>
              </p:cNvPr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4" name="Google Shape;1641;p53">
                <a:extLst>
                  <a:ext uri="{FF2B5EF4-FFF2-40B4-BE49-F238E27FC236}">
                    <a16:creationId xmlns:a16="http://schemas.microsoft.com/office/drawing/2014/main" id="{FC9E1640-5B03-BF1B-C33D-3B792FDCB598}"/>
                  </a:ext>
                </a:extLst>
              </p:cNvPr>
              <p:cNvCxnSpPr>
                <a:stCxn id="33" idx="0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" name="Google Shape;1643;p53">
              <a:extLst>
                <a:ext uri="{FF2B5EF4-FFF2-40B4-BE49-F238E27FC236}">
                  <a16:creationId xmlns:a16="http://schemas.microsoft.com/office/drawing/2014/main" id="{ED8B3902-0704-DCBD-9F2C-BEB4B0A73FF7}"/>
                </a:ext>
              </a:extLst>
            </p:cNvPr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31" name="Google Shape;1644;p53">
                <a:extLst>
                  <a:ext uri="{FF2B5EF4-FFF2-40B4-BE49-F238E27FC236}">
                    <a16:creationId xmlns:a16="http://schemas.microsoft.com/office/drawing/2014/main" id="{45977345-4EB4-FBE1-427C-4A90586D148D}"/>
                  </a:ext>
                </a:extLst>
              </p:cNvPr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2" name="Google Shape;1645;p53">
                <a:extLst>
                  <a:ext uri="{FF2B5EF4-FFF2-40B4-BE49-F238E27FC236}">
                    <a16:creationId xmlns:a16="http://schemas.microsoft.com/office/drawing/2014/main" id="{A0E9C03D-F19D-4BAE-51ED-947C852617CA}"/>
                  </a:ext>
                </a:extLst>
              </p:cNvPr>
              <p:cNvCxnSpPr>
                <a:stCxn id="31" idx="2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49052887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85CE65A-A9C9-478D-84D4-DCA966A4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0EEBEAA2-85E7-9DAB-DDE8-F1DD150D95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831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После построения графа выполняется анализ с целью получения качественных ответов на следующий вопросы: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b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#1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Albert Sans"/>
              </a:rPr>
              <a:t>Топ остановок по числу маршрутов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Какие 5–10 остановок обслуживают наибольшее количество маршрутов?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sym typeface="Albert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Albert Sans"/>
              </a:rPr>
              <a:t>Длины маршрутов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Какой маршрут является самым длинным и самым коротким по числу остановок?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sym typeface="Albert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3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Albert Sans"/>
              </a:rPr>
              <a:t>Связность сети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Сколько компонент связности содержит граф транспортной сети?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BA06459-EA8F-4996-F00F-0E1EF22F87F4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5091CE11-A802-DEF7-B48B-35E63B537D57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C5D2515D-5252-2E1A-AF87-7764DD00A8A2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Google Shape;172;p33">
            <a:extLst>
              <a:ext uri="{FF2B5EF4-FFF2-40B4-BE49-F238E27FC236}">
                <a16:creationId xmlns:a16="http://schemas.microsoft.com/office/drawing/2014/main" id="{1C39DE22-219F-B992-5FF5-2C8DFCB6F485}"/>
              </a:ext>
            </a:extLst>
          </p:cNvPr>
          <p:cNvSpPr txBox="1">
            <a:spLocks/>
          </p:cNvSpPr>
          <p:nvPr/>
        </p:nvSpPr>
        <p:spPr>
          <a:xfrm>
            <a:off x="762679" y="604145"/>
            <a:ext cx="7618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4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dirty="0">
                <a:latin typeface="+mj-lt"/>
              </a:rPr>
              <a:t>Транспортная сеть</a:t>
            </a:r>
          </a:p>
        </p:txBody>
      </p:sp>
      <p:grpSp>
        <p:nvGrpSpPr>
          <p:cNvPr id="9" name="Google Shape;2078;p55">
            <a:extLst>
              <a:ext uri="{FF2B5EF4-FFF2-40B4-BE49-F238E27FC236}">
                <a16:creationId xmlns:a16="http://schemas.microsoft.com/office/drawing/2014/main" id="{62EF34DB-AB67-5268-F8B4-9ADDD2CFDF52}"/>
              </a:ext>
            </a:extLst>
          </p:cNvPr>
          <p:cNvGrpSpPr/>
          <p:nvPr/>
        </p:nvGrpSpPr>
        <p:grpSpPr>
          <a:xfrm>
            <a:off x="6066366" y="1175796"/>
            <a:ext cx="2451099" cy="2445457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10" name="Google Shape;2079;p55">
              <a:extLst>
                <a:ext uri="{FF2B5EF4-FFF2-40B4-BE49-F238E27FC236}">
                  <a16:creationId xmlns:a16="http://schemas.microsoft.com/office/drawing/2014/main" id="{8707B92A-7F43-E4C4-DC1F-E685B2484BDC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2080;p55">
              <a:extLst>
                <a:ext uri="{FF2B5EF4-FFF2-40B4-BE49-F238E27FC236}">
                  <a16:creationId xmlns:a16="http://schemas.microsoft.com/office/drawing/2014/main" id="{A9826272-C19B-134F-F376-F007571A8D0F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61816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34DF2100-29A2-C6B7-EE7A-6F41AC487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BED8BCD7-F559-4317-25AD-769E5393D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Топ-остановок</a:t>
            </a:r>
            <a:endParaRPr dirty="0">
              <a:latin typeface="+mj-lt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6FF08780-FB95-D5A6-87BC-E46983660FC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0514" y="3711634"/>
            <a:ext cx="7159028" cy="892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Выявлены 5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–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10 ключевых узлов, являющихся главными пересадочными пунктами города. Эти остановки </a:t>
            </a:r>
            <a:br>
              <a:rPr lang="en-US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обслуживают максимальное количество трамвайных линий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 descr="Изображение выглядит как текст, Шрифт, снимок экрана,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A248035-C3AA-1C50-D062-93C1B86B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528"/>
          <a:stretch>
            <a:fillRect/>
          </a:stretch>
        </p:blipFill>
        <p:spPr>
          <a:xfrm>
            <a:off x="800100" y="2055973"/>
            <a:ext cx="4927369" cy="1031553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25FE24-7E66-1EAF-1315-CD30E2A3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469" y="1431867"/>
            <a:ext cx="2997431" cy="2329416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586DD87-87F7-9C01-ED77-FFB44B6E6BDC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7" name="Google Shape;129;p28">
              <a:extLst>
                <a:ext uri="{FF2B5EF4-FFF2-40B4-BE49-F238E27FC236}">
                  <a16:creationId xmlns:a16="http://schemas.microsoft.com/office/drawing/2014/main" id="{F975FCDF-8DA2-FF21-B0A4-57B453876C25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8" name="Google Shape;130;p28">
              <a:extLst>
                <a:ext uri="{FF2B5EF4-FFF2-40B4-BE49-F238E27FC236}">
                  <a16:creationId xmlns:a16="http://schemas.microsoft.com/office/drawing/2014/main" id="{C98242C7-F36C-CDC2-EB63-D949E88D3A8C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11497439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E9F60FC0-86C8-4F8F-AA03-74F6240C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971E1200-EC67-AAA6-EB40-E79F72268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499"/>
            <a:ext cx="6660164" cy="34256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Длины маршрутов</a:t>
            </a:r>
            <a:br>
              <a:rPr lang="ru-RU" dirty="0">
                <a:latin typeface="+mj-lt"/>
              </a:rPr>
            </a:br>
            <a:r>
              <a:rPr lang="ru-RU" sz="4800" dirty="0">
                <a:latin typeface="Montserrat Medium" panose="00000600000000000000" pitchFamily="2" charset="-52"/>
              </a:rPr>
              <a:t>19.65 км</a:t>
            </a:r>
            <a:br>
              <a:rPr lang="ru-RU" sz="4800" dirty="0">
                <a:latin typeface="Montserrat Medium" panose="00000600000000000000" pitchFamily="2" charset="-52"/>
              </a:rPr>
            </a:br>
            <a:r>
              <a:rPr lang="ru-RU" sz="4800" dirty="0">
                <a:latin typeface="Montserrat Medium" panose="00000600000000000000" pitchFamily="2" charset="-52"/>
              </a:rPr>
              <a:t>Маршрут </a:t>
            </a:r>
            <a:r>
              <a:rPr lang="en-US" sz="4800" dirty="0">
                <a:latin typeface="Montserrat Medium" panose="00000600000000000000" pitchFamily="2" charset="-52"/>
              </a:rPr>
              <a:t>#40</a:t>
            </a:r>
            <a:endParaRPr dirty="0">
              <a:latin typeface="Montserrat Medium" panose="00000600000000000000" pitchFamily="2" charset="-52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53B0A3E0-5BCC-53F9-D8E6-ED8E38F059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4747" y="3965170"/>
            <a:ext cx="7159028" cy="638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Определены самый протяженный маршрут (с наибольшим числом остановок) и самый короткий (локальный)</a:t>
            </a:r>
            <a:endParaRPr dirty="0">
              <a:latin typeface="Montserrat" panose="00000500000000000000" pitchFamily="2" charset="-52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97BAC32-A150-74B6-7D13-0203E72BE54C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A7671818-4A7E-FB75-76CD-EA61649BCE4C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53646CD7-C311-9698-3DE5-AFA3B73D1E65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779DF1-D537-642E-5968-12D8A597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25" y="786541"/>
            <a:ext cx="2931583" cy="29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3819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4101B559-E9FD-CC7D-7E22-1CB61F2F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82ADEC7A-4722-3F52-3861-25EAB3A642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12466" cy="10025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Связность сети</a:t>
            </a:r>
            <a:endParaRPr dirty="0">
              <a:latin typeface="+mj-lt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DE46F4B7-48D4-ACF2-1CED-29AFC2A1D8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3491352"/>
            <a:ext cx="7159028" cy="111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ru-RU" dirty="0">
                <a:latin typeface="Montserrat" panose="00000500000000000000" pitchFamily="2" charset="-52"/>
              </a:rPr>
              <a:t>Определили количество компонентов связности.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Это позволило понять, является ли трамвайная сеть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единым целым или она разделена на несколько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автономных сегментов, не связанных друг с другом рельсами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6BCA093-D927-01DD-ADE2-E5D43BDF9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64949"/>
            <a:ext cx="3593176" cy="20523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AA9B88-BBE8-8503-016A-9EFD2F3F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64950"/>
            <a:ext cx="2477192" cy="2037878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9FF3D6C-F99E-6DBA-4D4E-AAC9EE3DE95E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7" name="Google Shape;129;p28">
              <a:extLst>
                <a:ext uri="{FF2B5EF4-FFF2-40B4-BE49-F238E27FC236}">
                  <a16:creationId xmlns:a16="http://schemas.microsoft.com/office/drawing/2014/main" id="{38DF198D-9A63-4D03-D521-74390EE3D777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8" name="Google Shape;130;p28">
              <a:extLst>
                <a:ext uri="{FF2B5EF4-FFF2-40B4-BE49-F238E27FC236}">
                  <a16:creationId xmlns:a16="http://schemas.microsoft.com/office/drawing/2014/main" id="{1A1F3486-3B76-F929-5E4E-5E2626AF4780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94871558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E9720045-D147-4032-78AC-8D3F67BFA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38B6A9-6E7C-2849-E7D4-B4E7F3CE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4259" y="0"/>
            <a:ext cx="6255481" cy="514611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100F12-430D-3611-F06D-CFE55796CCE5}"/>
              </a:ext>
            </a:extLst>
          </p:cNvPr>
          <p:cNvSpPr/>
          <p:nvPr/>
        </p:nvSpPr>
        <p:spPr>
          <a:xfrm>
            <a:off x="0" y="0"/>
            <a:ext cx="1444259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4B6091-F8AF-5A93-F6D3-1DA7AFB776D4}"/>
              </a:ext>
            </a:extLst>
          </p:cNvPr>
          <p:cNvSpPr/>
          <p:nvPr/>
        </p:nvSpPr>
        <p:spPr>
          <a:xfrm rot="10800000">
            <a:off x="7699741" y="0"/>
            <a:ext cx="1444259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97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A28D86DC-7FFB-356C-7B18-439BF4C27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A54D3540-B7C5-48E0-7CAC-588BDC8331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846650" cy="1035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1" dirty="0">
                <a:latin typeface="+mj-lt"/>
              </a:rPr>
              <a:t>Продукт проекта</a:t>
            </a: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18AE0FC8-C85E-ADAF-AD3D-8D96C996FB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9995" y="4211598"/>
            <a:ext cx="7200591" cy="392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>
                <a:latin typeface="Montserrat" panose="00000500000000000000" pitchFamily="2" charset="-52"/>
              </a:rPr>
              <a:t>Итоговый дашборд с обработанными данными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CF7B04B-05CB-E5BB-FA24-1B298CA9C22E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51C49F62-EF05-1F3C-AB93-60FB1FB0CAE4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8C10AC90-EA41-A878-59F0-67E1C768509E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Рисунок 5" descr="Изображение выглядит как текст, снимок экрана, Мультимедийное программное обеспечение, Графическ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6C4BD2E-F06D-859B-481A-FD8FAA63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513260"/>
            <a:ext cx="6053744" cy="2769290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0D9B87D-8D73-E7FC-8D28-DE840A510A99}"/>
              </a:ext>
            </a:extLst>
          </p:cNvPr>
          <p:cNvGrpSpPr/>
          <p:nvPr/>
        </p:nvGrpSpPr>
        <p:grpSpPr>
          <a:xfrm>
            <a:off x="6884289" y="1513260"/>
            <a:ext cx="1752593" cy="2014186"/>
            <a:chOff x="6884289" y="1513260"/>
            <a:chExt cx="1752593" cy="2014186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17F50AA-8C10-B029-C4AC-7EF29BF9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091" y="1513260"/>
              <a:ext cx="1642533" cy="16425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2F18F8-EB95-9A07-8634-0929DBDEA712}"/>
                </a:ext>
              </a:extLst>
            </p:cNvPr>
            <p:cNvSpPr txBox="1"/>
            <p:nvPr/>
          </p:nvSpPr>
          <p:spPr>
            <a:xfrm>
              <a:off x="6884289" y="3219669"/>
              <a:ext cx="1752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  <a:hlinkClick r:id="rId5" tooltip="Yandex DataLens"/>
                </a:rPr>
                <a:t>clck.ru/3RN9eB</a:t>
              </a:r>
              <a:endParaRPr lang="ru-RU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845424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2F9B0713-BDFD-209E-D1E1-4A431C96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oogle Shape;135;p29">
            <a:extLst>
              <a:ext uri="{FF2B5EF4-FFF2-40B4-BE49-F238E27FC236}">
                <a16:creationId xmlns:a16="http://schemas.microsoft.com/office/drawing/2014/main" id="{857F74A5-869B-215F-3F31-EA687A83F3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3196863"/>
              </p:ext>
            </p:extLst>
          </p:nvPr>
        </p:nvGraphicFramePr>
        <p:xfrm>
          <a:off x="2921000" y="3546424"/>
          <a:ext cx="5913436" cy="986138"/>
        </p:xfrm>
        <a:graphic>
          <a:graphicData uri="http://schemas.openxmlformats.org/drawingml/2006/table">
            <a:tbl>
              <a:tblPr>
                <a:noFill/>
                <a:tableStyleId>{455448A8-A26D-4632-9CA5-723645FD86BD}</a:tableStyleId>
              </a:tblPr>
              <a:tblGrid>
                <a:gridCol w="1582361">
                  <a:extLst>
                    <a:ext uri="{9D8B030D-6E8A-4147-A177-3AD203B41FA5}">
                      <a16:colId xmlns:a16="http://schemas.microsoft.com/office/drawing/2014/main" val="3588048867"/>
                    </a:ext>
                  </a:extLst>
                </a:gridCol>
                <a:gridCol w="1701974">
                  <a:extLst>
                    <a:ext uri="{9D8B030D-6E8A-4147-A177-3AD203B41FA5}">
                      <a16:colId xmlns:a16="http://schemas.microsoft.com/office/drawing/2014/main" val="1276132862"/>
                    </a:ext>
                  </a:extLst>
                </a:gridCol>
                <a:gridCol w="1419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0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Вариант из ТЗ</a:t>
                      </a:r>
                    </a:p>
                  </a:txBody>
                  <a:tcPr marL="61913" marR="61913" marT="28575" marB="2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Город / Район</a:t>
                      </a: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Вид транспорта</a:t>
                      </a: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Период</a:t>
                      </a:r>
                    </a:p>
                  </a:txBody>
                  <a:tcPr marL="61913" marR="61913" marT="28575" marB="2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#</a:t>
                      </a: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2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Санкт-Петербург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Трамваи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Весь год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D052077-72C5-172A-5F4B-6F7A01DE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7190" r="26607"/>
          <a:stretch>
            <a:fillRect/>
          </a:stretch>
        </p:blipFill>
        <p:spPr>
          <a:xfrm flipH="1">
            <a:off x="-222910" y="0"/>
            <a:ext cx="3564362" cy="5143500"/>
          </a:xfrm>
          <a:custGeom>
            <a:avLst/>
            <a:gdLst>
              <a:gd name="csX0" fmla="*/ 3394611 w 3564362"/>
              <a:gd name="csY0" fmla="*/ 0 h 5143500"/>
              <a:gd name="csX1" fmla="*/ 713649 w 3564362"/>
              <a:gd name="csY1" fmla="*/ 0 h 5143500"/>
              <a:gd name="csX2" fmla="*/ 501769 w 3564362"/>
              <a:gd name="csY2" fmla="*/ 172136 h 5143500"/>
              <a:gd name="csX3" fmla="*/ 127 w 3564362"/>
              <a:gd name="csY3" fmla="*/ 1105764 h 5143500"/>
              <a:gd name="csX4" fmla="*/ 723141 w 3564362"/>
              <a:gd name="csY4" fmla="*/ 3289087 h 5143500"/>
              <a:gd name="csX5" fmla="*/ 342145 w 3564362"/>
              <a:gd name="csY5" fmla="*/ 5133904 h 5143500"/>
              <a:gd name="csX6" fmla="*/ 351240 w 3564362"/>
              <a:gd name="csY6" fmla="*/ 5143500 h 5143500"/>
              <a:gd name="csX7" fmla="*/ 3465479 w 3564362"/>
              <a:gd name="csY7" fmla="*/ 5143500 h 5143500"/>
              <a:gd name="csX8" fmla="*/ 3474278 w 3564362"/>
              <a:gd name="csY8" fmla="*/ 5113313 h 5143500"/>
              <a:gd name="csX9" fmla="*/ 3399307 w 3564362"/>
              <a:gd name="csY9" fmla="*/ 62206 h 51435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3564362" h="5143500">
                <a:moveTo>
                  <a:pt x="3394611" y="0"/>
                </a:moveTo>
                <a:lnTo>
                  <a:pt x="713649" y="0"/>
                </a:lnTo>
                <a:lnTo>
                  <a:pt x="501769" y="172136"/>
                </a:lnTo>
                <a:cubicBezTo>
                  <a:pt x="228396" y="411766"/>
                  <a:pt x="8102" y="687186"/>
                  <a:pt x="127" y="1105764"/>
                </a:cubicBezTo>
                <a:cubicBezTo>
                  <a:pt x="-10506" y="1663868"/>
                  <a:pt x="655092" y="2606076"/>
                  <a:pt x="723141" y="3289087"/>
                </a:cubicBezTo>
                <a:cubicBezTo>
                  <a:pt x="786937" y="3929409"/>
                  <a:pt x="78210" y="4753756"/>
                  <a:pt x="342145" y="5133904"/>
                </a:cubicBezTo>
                <a:lnTo>
                  <a:pt x="351240" y="5143500"/>
                </a:lnTo>
                <a:lnTo>
                  <a:pt x="3465479" y="5143500"/>
                </a:lnTo>
                <a:lnTo>
                  <a:pt x="3474278" y="5113313"/>
                </a:lnTo>
                <a:cubicBezTo>
                  <a:pt x="3692221" y="4198873"/>
                  <a:pt x="3453058" y="782035"/>
                  <a:pt x="3399307" y="62206"/>
                </a:cubicBezTo>
                <a:close/>
              </a:path>
            </a:pathLst>
          </a:custGeom>
        </p:spPr>
      </p:pic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3C1484AC-4757-B582-C3FF-186E91CCD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4111" y="1653536"/>
            <a:ext cx="7000325" cy="1625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Трамвайная сеть Санкт-Петербурга</a:t>
            </a:r>
            <a:endParaRPr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34238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2A966C8C-35B7-79ED-3295-0820C61B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50EF516-2C5F-9F25-C0A7-2FC6B6C2D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8821" r="44981"/>
          <a:stretch>
            <a:fillRect/>
          </a:stretch>
        </p:blipFill>
        <p:spPr>
          <a:xfrm>
            <a:off x="5770418" y="0"/>
            <a:ext cx="3564362" cy="5143500"/>
          </a:xfrm>
          <a:custGeom>
            <a:avLst/>
            <a:gdLst>
              <a:gd name="csX0" fmla="*/ 3394611 w 3564362"/>
              <a:gd name="csY0" fmla="*/ 0 h 5143500"/>
              <a:gd name="csX1" fmla="*/ 713649 w 3564362"/>
              <a:gd name="csY1" fmla="*/ 0 h 5143500"/>
              <a:gd name="csX2" fmla="*/ 501769 w 3564362"/>
              <a:gd name="csY2" fmla="*/ 172136 h 5143500"/>
              <a:gd name="csX3" fmla="*/ 127 w 3564362"/>
              <a:gd name="csY3" fmla="*/ 1105764 h 5143500"/>
              <a:gd name="csX4" fmla="*/ 723141 w 3564362"/>
              <a:gd name="csY4" fmla="*/ 3289087 h 5143500"/>
              <a:gd name="csX5" fmla="*/ 342145 w 3564362"/>
              <a:gd name="csY5" fmla="*/ 5133904 h 5143500"/>
              <a:gd name="csX6" fmla="*/ 351240 w 3564362"/>
              <a:gd name="csY6" fmla="*/ 5143500 h 5143500"/>
              <a:gd name="csX7" fmla="*/ 3465479 w 3564362"/>
              <a:gd name="csY7" fmla="*/ 5143500 h 5143500"/>
              <a:gd name="csX8" fmla="*/ 3474278 w 3564362"/>
              <a:gd name="csY8" fmla="*/ 5113313 h 5143500"/>
              <a:gd name="csX9" fmla="*/ 3399307 w 3564362"/>
              <a:gd name="csY9" fmla="*/ 62206 h 51435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3564362" h="5143500">
                <a:moveTo>
                  <a:pt x="3394611" y="0"/>
                </a:moveTo>
                <a:lnTo>
                  <a:pt x="713649" y="0"/>
                </a:lnTo>
                <a:lnTo>
                  <a:pt x="501769" y="172136"/>
                </a:lnTo>
                <a:cubicBezTo>
                  <a:pt x="228396" y="411766"/>
                  <a:pt x="8102" y="687186"/>
                  <a:pt x="127" y="1105764"/>
                </a:cubicBezTo>
                <a:cubicBezTo>
                  <a:pt x="-10506" y="1663868"/>
                  <a:pt x="655092" y="2606076"/>
                  <a:pt x="723141" y="3289087"/>
                </a:cubicBezTo>
                <a:cubicBezTo>
                  <a:pt x="786937" y="3929409"/>
                  <a:pt x="78210" y="4753756"/>
                  <a:pt x="342145" y="5133904"/>
                </a:cubicBezTo>
                <a:lnTo>
                  <a:pt x="351240" y="5143500"/>
                </a:lnTo>
                <a:lnTo>
                  <a:pt x="3465479" y="5143500"/>
                </a:lnTo>
                <a:lnTo>
                  <a:pt x="3474278" y="5113313"/>
                </a:lnTo>
                <a:cubicBezTo>
                  <a:pt x="3692221" y="4198873"/>
                  <a:pt x="3453058" y="782035"/>
                  <a:pt x="3399307" y="62206"/>
                </a:cubicBezTo>
                <a:close/>
              </a:path>
            </a:pathLst>
          </a:custGeom>
        </p:spPr>
      </p:pic>
      <p:sp>
        <p:nvSpPr>
          <p:cNvPr id="301" name="Google Shape;301;p42">
            <a:extLst>
              <a:ext uri="{FF2B5EF4-FFF2-40B4-BE49-F238E27FC236}">
                <a16:creationId xmlns:a16="http://schemas.microsoft.com/office/drawing/2014/main" id="{E375977C-C032-D176-A70E-E4F5072901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Спасибо!</a:t>
            </a:r>
            <a:endParaRPr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66F141F-201B-F22C-F20F-4B2DF78F4F31}"/>
              </a:ext>
            </a:extLst>
          </p:cNvPr>
          <p:cNvGrpSpPr/>
          <p:nvPr/>
        </p:nvGrpSpPr>
        <p:grpSpPr>
          <a:xfrm>
            <a:off x="3695678" y="1555993"/>
            <a:ext cx="1752593" cy="2229629"/>
            <a:chOff x="6884289" y="1513260"/>
            <a:chExt cx="1752593" cy="222962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A3F6EE4-1ED3-2BCD-8DA9-04E6A20D9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9091" y="1513260"/>
              <a:ext cx="1642533" cy="16425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75FF47-0A92-7425-3C15-94368BE73305}"/>
                </a:ext>
              </a:extLst>
            </p:cNvPr>
            <p:cNvSpPr txBox="1"/>
            <p:nvPr/>
          </p:nvSpPr>
          <p:spPr>
            <a:xfrm>
              <a:off x="6884289" y="3219669"/>
              <a:ext cx="1752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-52"/>
                  <a:sym typeface="Albert Sans"/>
                </a:rPr>
                <a:t>DataLens</a:t>
              </a:r>
              <a:br>
                <a:rPr lang="en-US" dirty="0">
                  <a:solidFill>
                    <a:schemeClr val="tx1"/>
                  </a:solidFill>
                  <a:latin typeface="+mj-lt"/>
                  <a:hlinkClick r:id="rId6" tooltip="Yandex DataLens"/>
                </a:rPr>
              </a:br>
              <a:r>
                <a:rPr lang="en-US" dirty="0">
                  <a:solidFill>
                    <a:schemeClr val="tx1"/>
                  </a:solidFill>
                  <a:latin typeface="+mj-lt"/>
                  <a:hlinkClick r:id="rId6" tooltip="Yandex DataLens"/>
                </a:rPr>
                <a:t>clck.ru/3RN9eB</a:t>
              </a:r>
              <a:endParaRPr lang="ru-RU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A38A3B-515B-7D0B-22A9-13A8A2086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36" y="1549000"/>
            <a:ext cx="1645920" cy="1645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2973D-D4C5-5701-BD78-AD6A8F79E0AD}"/>
              </a:ext>
            </a:extLst>
          </p:cNvPr>
          <p:cNvSpPr txBox="1"/>
          <p:nvPr/>
        </p:nvSpPr>
        <p:spPr>
          <a:xfrm>
            <a:off x="734968" y="4081843"/>
            <a:ext cx="5921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Montserrat" panose="00000500000000000000" pitchFamily="2" charset="-52"/>
              </a:rPr>
              <a:t>CREDITS</a:t>
            </a:r>
            <a:b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This presentation includes</a:t>
            </a:r>
            <a:r>
              <a:rPr lang="ru-RU" sz="1000" dirty="0">
                <a:solidFill>
                  <a:schemeClr val="tx1"/>
                </a:solidFill>
                <a:latin typeface="Montserrat" panose="00000500000000000000" pitchFamily="2" charset="-52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icons by </a:t>
            </a:r>
            <a:r>
              <a:rPr lang="en-US" sz="1000" b="1" i="1" dirty="0" err="1">
                <a:solidFill>
                  <a:schemeClr val="tx1"/>
                </a:solidFill>
                <a:latin typeface="Montserrat" panose="00000500000000000000" pitchFamily="2" charset="-52"/>
              </a:rPr>
              <a:t>Flaticon</a:t>
            </a:r>
            <a:br>
              <a:rPr lang="en-US" sz="1000" b="1" i="1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photos by </a:t>
            </a:r>
            <a:r>
              <a:rPr lang="en-US" sz="1000" b="1" i="1" dirty="0" err="1">
                <a:solidFill>
                  <a:schemeClr val="tx1"/>
                </a:solidFill>
                <a:latin typeface="Montserrat" panose="00000500000000000000" pitchFamily="2" charset="-52"/>
              </a:rPr>
              <a:t>Pexels</a:t>
            </a:r>
            <a:r>
              <a:rPr lang="ru-RU" sz="1000" b="1" i="1" dirty="0">
                <a:solidFill>
                  <a:schemeClr val="tx1"/>
                </a:solidFill>
                <a:latin typeface="Montserrat" panose="00000500000000000000" pitchFamily="2" charset="-52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template by </a:t>
            </a:r>
            <a:r>
              <a:rPr lang="en-US" sz="1000" b="1" i="1" dirty="0" err="1">
                <a:solidFill>
                  <a:schemeClr val="tx1"/>
                </a:solidFill>
                <a:latin typeface="Montserrat" panose="00000500000000000000" pitchFamily="2" charset="-52"/>
              </a:rPr>
              <a:t>Slidesgo</a:t>
            </a: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 </a:t>
            </a:r>
            <a:b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infographics &amp; images by </a:t>
            </a:r>
            <a:r>
              <a:rPr lang="en-US" sz="1000" b="1" dirty="0" err="1">
                <a:solidFill>
                  <a:schemeClr val="tx1"/>
                </a:solidFill>
                <a:latin typeface="Montserrat" panose="00000500000000000000" pitchFamily="2" charset="-52"/>
              </a:rPr>
              <a:t>Freepik</a:t>
            </a:r>
            <a:br>
              <a:rPr lang="en-US" sz="1000" b="1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endParaRPr lang="ru-RU" sz="1000" b="1" i="1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Google Shape;302;p42">
            <a:extLst>
              <a:ext uri="{FF2B5EF4-FFF2-40B4-BE49-F238E27FC236}">
                <a16:creationId xmlns:a16="http://schemas.microsoft.com/office/drawing/2014/main" id="{E3A4499D-2A44-93A8-A51B-9D2CCF29EA7C}"/>
              </a:ext>
            </a:extLst>
          </p:cNvPr>
          <p:cNvSpPr txBox="1">
            <a:spLocks/>
          </p:cNvSpPr>
          <p:nvPr/>
        </p:nvSpPr>
        <p:spPr>
          <a:xfrm>
            <a:off x="713225" y="1087994"/>
            <a:ext cx="2381342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br>
              <a:rPr lang="en" b="1" dirty="0">
                <a:latin typeface="Montserrat" panose="00000500000000000000" pitchFamily="2" charset="-52"/>
              </a:rPr>
            </a:br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 algn="ctr"/>
            <a:r>
              <a:rPr lang="ru-RU" dirty="0">
                <a:latin typeface="Montserrat" panose="00000500000000000000" pitchFamily="2" charset="-52"/>
              </a:rPr>
              <a:t>Репозиторий проекта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en-US" dirty="0">
                <a:latin typeface="+mj-lt"/>
                <a:hlinkClick r:id="rId8" tooltip="Репозиторий проекта"/>
              </a:rPr>
              <a:t>clck.ru/3RNAAn</a:t>
            </a:r>
            <a:endParaRPr lang="en" b="1" dirty="0">
              <a:latin typeface="+mj-lt"/>
            </a:endParaRPr>
          </a:p>
          <a:p>
            <a:pPr marL="0" indent="0">
              <a:spcBef>
                <a:spcPts val="1000"/>
              </a:spcBef>
            </a:pPr>
            <a:br>
              <a:rPr lang="ru-RU" dirty="0">
                <a:latin typeface="Montserrat" panose="00000500000000000000" pitchFamily="2" charset="-52"/>
              </a:rPr>
            </a:br>
            <a:endParaRPr lang="en-US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97968983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1E3E93EE-44F8-AD0E-365C-5F74F6868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>
            <a:extLst>
              <a:ext uri="{FF2B5EF4-FFF2-40B4-BE49-F238E27FC236}">
                <a16:creationId xmlns:a16="http://schemas.microsoft.com/office/drawing/2014/main" id="{B057FCFB-E4ED-C6FA-C507-46A9F73B7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9833" y="3419684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+mj-lt"/>
              </a:rPr>
              <a:t>Цель проекта</a:t>
            </a:r>
            <a:endParaRPr sz="3200" dirty="0">
              <a:latin typeface="+mj-lt"/>
            </a:endParaRPr>
          </a:p>
        </p:txBody>
      </p:sp>
      <p:sp>
        <p:nvSpPr>
          <p:cNvPr id="181" name="Google Shape;181;p34">
            <a:extLst>
              <a:ext uri="{FF2B5EF4-FFF2-40B4-BE49-F238E27FC236}">
                <a16:creationId xmlns:a16="http://schemas.microsoft.com/office/drawing/2014/main" id="{CCCD9B2B-A4E3-5E19-BB38-D091845808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92700" y="3295650"/>
            <a:ext cx="3838200" cy="1045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latin typeface="Montserrat" panose="00000500000000000000" pitchFamily="2" charset="-52"/>
              </a:rPr>
              <a:t>○ вершины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остановки</a:t>
            </a:r>
            <a:br>
              <a:rPr lang="ru-RU" dirty="0">
                <a:latin typeface="Montserrat" panose="00000500000000000000" pitchFamily="2" charset="-52"/>
              </a:rPr>
            </a:br>
            <a:endParaRPr lang="ru-RU" dirty="0">
              <a:latin typeface="Montserrat" panose="00000500000000000000" pitchFamily="2" charset="-52"/>
            </a:endParaRPr>
          </a:p>
          <a:p>
            <a:pPr marL="0" lvl="0" indent="0"/>
            <a:r>
              <a:rPr lang="ru-RU" sz="1400" b="1" dirty="0">
                <a:latin typeface="Montserrat" panose="00000500000000000000" pitchFamily="2" charset="-52"/>
              </a:rPr>
              <a:t>○ рёбра</a:t>
            </a:r>
          </a:p>
          <a:p>
            <a:pPr marL="0" lvl="0" indent="0"/>
            <a:r>
              <a:rPr lang="ru-RU" dirty="0">
                <a:latin typeface="Montserrat" panose="00000500000000000000" pitchFamily="2" charset="-52"/>
              </a:rPr>
              <a:t>связи между остановками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в рамках маршрутов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82" name="Google Shape;182;p34">
            <a:extLst>
              <a:ext uri="{FF2B5EF4-FFF2-40B4-BE49-F238E27FC236}">
                <a16:creationId xmlns:a16="http://schemas.microsoft.com/office/drawing/2014/main" id="{21B8C13B-F568-0670-BFA9-E847E01E82D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589325" y="704850"/>
            <a:ext cx="3838200" cy="18239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Проанализировать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городскую транспортную сеть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Санкт-Петербурга на примере трамвайных маршрутов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с использованием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 err="1">
                <a:latin typeface="Montserrat" panose="00000500000000000000" pitchFamily="2" charset="-52"/>
              </a:rPr>
              <a:t>графовых</a:t>
            </a:r>
            <a:r>
              <a:rPr lang="ru-RU" dirty="0">
                <a:latin typeface="Montserrat" panose="00000500000000000000" pitchFamily="2" charset="-52"/>
              </a:rPr>
              <a:t> структур данных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и алгоритмов анализа графов.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79" name="Google Shape;179;p34">
            <a:extLst>
              <a:ext uri="{FF2B5EF4-FFF2-40B4-BE49-F238E27FC236}">
                <a16:creationId xmlns:a16="http://schemas.microsoft.com/office/drawing/2014/main" id="{7818921B-0B98-ECD3-DA39-F05F9582B0B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592700" y="2571750"/>
            <a:ext cx="3838200" cy="795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В рамках проекта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транспортная сеть рассматривается как граф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2" name="Google Shape;992;p50">
            <a:extLst>
              <a:ext uri="{FF2B5EF4-FFF2-40B4-BE49-F238E27FC236}">
                <a16:creationId xmlns:a16="http://schemas.microsoft.com/office/drawing/2014/main" id="{4F8A541D-DFE2-C66A-D731-629DA1094B5A}"/>
              </a:ext>
            </a:extLst>
          </p:cNvPr>
          <p:cNvSpPr/>
          <p:nvPr/>
        </p:nvSpPr>
        <p:spPr>
          <a:xfrm flipH="1">
            <a:off x="1759225" y="920193"/>
            <a:ext cx="1596516" cy="231619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17631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51DA4954-E4D8-EED5-1569-F424433C0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>
            <a:extLst>
              <a:ext uri="{FF2B5EF4-FFF2-40B4-BE49-F238E27FC236}">
                <a16:creationId xmlns:a16="http://schemas.microsoft.com/office/drawing/2014/main" id="{DA10CE34-91DE-416A-9A67-C66858DEE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53505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Задачи проекта</a:t>
            </a:r>
            <a:endParaRPr lang="en-US" dirty="0">
              <a:latin typeface="+mj-lt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3852AE12-09F7-4A92-A528-2A17040A82D9}"/>
              </a:ext>
            </a:extLst>
          </p:cNvPr>
          <p:cNvGrpSpPr/>
          <p:nvPr/>
        </p:nvGrpSpPr>
        <p:grpSpPr>
          <a:xfrm>
            <a:off x="635777" y="1951049"/>
            <a:ext cx="3936223" cy="620113"/>
            <a:chOff x="5449252" y="1951062"/>
            <a:chExt cx="3936223" cy="620113"/>
          </a:xfrm>
        </p:grpSpPr>
        <p:sp>
          <p:nvSpPr>
            <p:cNvPr id="13" name="Google Shape;145;p30">
              <a:extLst>
                <a:ext uri="{FF2B5EF4-FFF2-40B4-BE49-F238E27FC236}">
                  <a16:creationId xmlns:a16="http://schemas.microsoft.com/office/drawing/2014/main" id="{4D4A6545-E744-075B-467A-23457332DDF8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>
                  <a:latin typeface="Montserrat" panose="00000500000000000000" pitchFamily="2" charset="-52"/>
                </a:rPr>
                <a:t>(01)</a:t>
              </a:r>
              <a:endParaRPr lang="en" dirty="0">
                <a:latin typeface="Montserrat" panose="00000500000000000000" pitchFamily="2" charset="-52"/>
              </a:endParaRPr>
            </a:p>
          </p:txBody>
        </p:sp>
        <p:sp>
          <p:nvSpPr>
            <p:cNvPr id="16" name="Google Shape;149;p30">
              <a:extLst>
                <a:ext uri="{FF2B5EF4-FFF2-40B4-BE49-F238E27FC236}">
                  <a16:creationId xmlns:a16="http://schemas.microsoft.com/office/drawing/2014/main" id="{AC6DE4C7-274F-F1DC-4CB6-C9CECA145B38}"/>
                </a:ext>
              </a:extLst>
            </p:cNvPr>
            <p:cNvSpPr txBox="1">
              <a:spLocks/>
            </p:cNvSpPr>
            <p:nvPr/>
          </p:nvSpPr>
          <p:spPr>
            <a:xfrm>
              <a:off x="6514475" y="195107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/>
              <a:r>
                <a:rPr lang="ru-RU" sz="1200" dirty="0">
                  <a:latin typeface="Montserrat" panose="00000500000000000000" pitchFamily="2" charset="-52"/>
                </a:rPr>
                <a:t>собрать и обработать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открытые данные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о городском транспорте</a:t>
              </a: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5316AE3F-34F1-DF85-3751-4BDB7A6A32E1}"/>
              </a:ext>
            </a:extLst>
          </p:cNvPr>
          <p:cNvGrpSpPr/>
          <p:nvPr/>
        </p:nvGrpSpPr>
        <p:grpSpPr>
          <a:xfrm>
            <a:off x="635777" y="2867653"/>
            <a:ext cx="3936223" cy="620113"/>
            <a:chOff x="5449252" y="2867646"/>
            <a:chExt cx="3936223" cy="620113"/>
          </a:xfrm>
        </p:grpSpPr>
        <p:sp>
          <p:nvSpPr>
            <p:cNvPr id="15" name="Google Shape;147;p30">
              <a:extLst>
                <a:ext uri="{FF2B5EF4-FFF2-40B4-BE49-F238E27FC236}">
                  <a16:creationId xmlns:a16="http://schemas.microsoft.com/office/drawing/2014/main" id="{EA43215E-C195-4C87-BF55-E2749D32107E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2867646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(02)</a:t>
              </a:r>
            </a:p>
          </p:txBody>
        </p:sp>
        <p:sp>
          <p:nvSpPr>
            <p:cNvPr id="17" name="Google Shape;150;p30">
              <a:extLst>
                <a:ext uri="{FF2B5EF4-FFF2-40B4-BE49-F238E27FC236}">
                  <a16:creationId xmlns:a16="http://schemas.microsoft.com/office/drawing/2014/main" id="{6DBCAFB5-08FA-6E8D-48A6-79766E6BAEA6}"/>
                </a:ext>
              </a:extLst>
            </p:cNvPr>
            <p:cNvSpPr txBox="1">
              <a:spLocks/>
            </p:cNvSpPr>
            <p:nvPr/>
          </p:nvSpPr>
          <p:spPr>
            <a:xfrm>
              <a:off x="6514475" y="2867659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/>
              <a:r>
                <a:rPr lang="ru-RU" sz="1200" dirty="0">
                  <a:latin typeface="Montserrat" panose="00000500000000000000" pitchFamily="2" charset="-52"/>
                </a:rPr>
                <a:t>спроектировать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структуры данных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для хранения информации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об остановках и маршрутах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E15D4046-5FC2-0E3B-1F08-96CAA51799EB}"/>
              </a:ext>
            </a:extLst>
          </p:cNvPr>
          <p:cNvGrpSpPr/>
          <p:nvPr/>
        </p:nvGrpSpPr>
        <p:grpSpPr>
          <a:xfrm>
            <a:off x="635777" y="3784244"/>
            <a:ext cx="3936223" cy="620113"/>
            <a:chOff x="5449252" y="3784244"/>
            <a:chExt cx="3936223" cy="620113"/>
          </a:xfrm>
        </p:grpSpPr>
        <p:sp>
          <p:nvSpPr>
            <p:cNvPr id="14" name="Google Shape;146;p30">
              <a:extLst>
                <a:ext uri="{FF2B5EF4-FFF2-40B4-BE49-F238E27FC236}">
                  <a16:creationId xmlns:a16="http://schemas.microsoft.com/office/drawing/2014/main" id="{C349A7F8-6C96-9555-67DA-46354BAEBB2E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3784244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>
                  <a:latin typeface="Montserrat" panose="00000500000000000000" pitchFamily="2" charset="-52"/>
                </a:rPr>
                <a:t>(03)</a:t>
              </a:r>
              <a:endParaRPr lang="en" dirty="0">
                <a:latin typeface="Montserrat" panose="00000500000000000000" pitchFamily="2" charset="-52"/>
              </a:endParaRPr>
            </a:p>
          </p:txBody>
        </p:sp>
        <p:sp>
          <p:nvSpPr>
            <p:cNvPr id="18" name="Google Shape;151;p30">
              <a:extLst>
                <a:ext uri="{FF2B5EF4-FFF2-40B4-BE49-F238E27FC236}">
                  <a16:creationId xmlns:a16="http://schemas.microsoft.com/office/drawing/2014/main" id="{6F7F522E-77B3-74A0-B12F-52A096E6CC8F}"/>
                </a:ext>
              </a:extLst>
            </p:cNvPr>
            <p:cNvSpPr txBox="1">
              <a:spLocks/>
            </p:cNvSpPr>
            <p:nvPr/>
          </p:nvSpPr>
          <p:spPr>
            <a:xfrm>
              <a:off x="6514475" y="3784257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/>
              <a:r>
                <a:rPr lang="ru-RU" sz="1200" dirty="0">
                  <a:latin typeface="Montserrat" panose="00000500000000000000" pitchFamily="2" charset="-52"/>
                </a:rPr>
                <a:t>построить граф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транспортной сети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на основе маршрутов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2B05151-3DC1-25EB-CCFE-FDFACF31161F}"/>
              </a:ext>
            </a:extLst>
          </p:cNvPr>
          <p:cNvGrpSpPr/>
          <p:nvPr/>
        </p:nvGrpSpPr>
        <p:grpSpPr>
          <a:xfrm flipH="1">
            <a:off x="4945840" y="1951049"/>
            <a:ext cx="3693335" cy="669643"/>
            <a:chOff x="5449252" y="1951062"/>
            <a:chExt cx="3693335" cy="669643"/>
          </a:xfrm>
        </p:grpSpPr>
        <p:sp>
          <p:nvSpPr>
            <p:cNvPr id="35" name="Google Shape;145;p30">
              <a:extLst>
                <a:ext uri="{FF2B5EF4-FFF2-40B4-BE49-F238E27FC236}">
                  <a16:creationId xmlns:a16="http://schemas.microsoft.com/office/drawing/2014/main" id="{242153B0-592E-5567-40C7-8ABCEECB0519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</a:t>
              </a:r>
              <a:r>
                <a:rPr lang="ru-RU" dirty="0">
                  <a:latin typeface="Montserrat" panose="00000500000000000000" pitchFamily="2" charset="-52"/>
                </a:rPr>
                <a:t>4</a:t>
              </a:r>
              <a:r>
                <a:rPr lang="en" dirty="0">
                  <a:latin typeface="Montserrat" panose="00000500000000000000" pitchFamily="2" charset="-52"/>
                </a:rPr>
                <a:t>)</a:t>
              </a:r>
            </a:p>
          </p:txBody>
        </p:sp>
        <p:sp>
          <p:nvSpPr>
            <p:cNvPr id="36" name="Google Shape;149;p30">
              <a:extLst>
                <a:ext uri="{FF2B5EF4-FFF2-40B4-BE49-F238E27FC236}">
                  <a16:creationId xmlns:a16="http://schemas.microsoft.com/office/drawing/2014/main" id="{105372F9-DEED-F2C0-7330-77A539503560}"/>
                </a:ext>
              </a:extLst>
            </p:cNvPr>
            <p:cNvSpPr txBox="1">
              <a:spLocks/>
            </p:cNvSpPr>
            <p:nvPr/>
          </p:nvSpPr>
          <p:spPr>
            <a:xfrm>
              <a:off x="6271587" y="200060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 algn="r"/>
              <a:r>
                <a:rPr lang="ru-RU" sz="1200" dirty="0">
                  <a:latin typeface="Montserrat" panose="00000500000000000000" pitchFamily="2" charset="-52"/>
                </a:rPr>
                <a:t>выполнить анализ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транспортной сети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050" dirty="0">
                  <a:latin typeface="Montserrat" panose="00000500000000000000" pitchFamily="2" charset="-52"/>
                </a:rPr>
                <a:t>○ выделить топ-маршруты</a:t>
              </a:r>
            </a:p>
            <a:p>
              <a:pPr marL="0" indent="0" algn="r"/>
              <a:r>
                <a:rPr lang="ru-RU" sz="1050" dirty="0">
                  <a:latin typeface="Montserrat" panose="00000500000000000000" pitchFamily="2" charset="-52"/>
                </a:rPr>
                <a:t>○ ранжировать маршруты по длине</a:t>
              </a:r>
              <a:br>
                <a:rPr lang="ru-RU" sz="1050" dirty="0">
                  <a:latin typeface="Montserrat" panose="00000500000000000000" pitchFamily="2" charset="-52"/>
                </a:rPr>
              </a:br>
              <a:r>
                <a:rPr lang="ru-RU" sz="1050" dirty="0">
                  <a:latin typeface="Montserrat" panose="00000500000000000000" pitchFamily="2" charset="-52"/>
                </a:rPr>
                <a:t>○ исследовать граф сети на связность</a:t>
              </a: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6D47BFD2-4550-97C1-2981-E26EEF3EBE9A}"/>
              </a:ext>
            </a:extLst>
          </p:cNvPr>
          <p:cNvGrpSpPr/>
          <p:nvPr/>
        </p:nvGrpSpPr>
        <p:grpSpPr>
          <a:xfrm flipH="1">
            <a:off x="4945840" y="2867647"/>
            <a:ext cx="3693335" cy="620113"/>
            <a:chOff x="5449252" y="1951062"/>
            <a:chExt cx="3693335" cy="620113"/>
          </a:xfrm>
        </p:grpSpPr>
        <p:sp>
          <p:nvSpPr>
            <p:cNvPr id="51" name="Google Shape;145;p30">
              <a:extLst>
                <a:ext uri="{FF2B5EF4-FFF2-40B4-BE49-F238E27FC236}">
                  <a16:creationId xmlns:a16="http://schemas.microsoft.com/office/drawing/2014/main" id="{1E83B300-3406-1048-51DB-2309FDB21347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</a:t>
              </a:r>
              <a:r>
                <a:rPr lang="ru-RU" dirty="0">
                  <a:latin typeface="Montserrat" panose="00000500000000000000" pitchFamily="2" charset="-52"/>
                </a:rPr>
                <a:t>5</a:t>
              </a:r>
              <a:r>
                <a:rPr lang="en" dirty="0">
                  <a:latin typeface="Montserrat" panose="00000500000000000000" pitchFamily="2" charset="-52"/>
                </a:rPr>
                <a:t>)</a:t>
              </a:r>
            </a:p>
          </p:txBody>
        </p:sp>
        <p:sp>
          <p:nvSpPr>
            <p:cNvPr id="52" name="Google Shape;149;p30">
              <a:extLst>
                <a:ext uri="{FF2B5EF4-FFF2-40B4-BE49-F238E27FC236}">
                  <a16:creationId xmlns:a16="http://schemas.microsoft.com/office/drawing/2014/main" id="{30BEF734-28EB-F694-9408-FC2DEBB2951F}"/>
                </a:ext>
              </a:extLst>
            </p:cNvPr>
            <p:cNvSpPr txBox="1">
              <a:spLocks/>
            </p:cNvSpPr>
            <p:nvPr/>
          </p:nvSpPr>
          <p:spPr>
            <a:xfrm>
              <a:off x="6271587" y="195107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 algn="r"/>
              <a:r>
                <a:rPr lang="ru-RU" sz="1200" dirty="0">
                  <a:latin typeface="Montserrat" panose="00000500000000000000" pitchFamily="2" charset="-52"/>
                </a:rPr>
                <a:t>подготовить визуализации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с использованием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b="1" dirty="0">
                  <a:latin typeface="Montserrat" panose="00000500000000000000" pitchFamily="2" charset="-52"/>
                </a:rPr>
                <a:t>Yandex </a:t>
              </a:r>
              <a:r>
                <a:rPr lang="ru-RU" sz="1200" b="1" dirty="0" err="1">
                  <a:latin typeface="Montserrat" panose="00000500000000000000" pitchFamily="2" charset="-52"/>
                </a:rPr>
                <a:t>DataLens</a:t>
              </a:r>
              <a:endParaRPr lang="ru-RU" sz="1200" b="1" dirty="0">
                <a:latin typeface="Montserrat" panose="00000500000000000000" pitchFamily="2" charset="-52"/>
              </a:endParaRP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389A3E-E87F-6E7C-B5D2-0CCE71C63344}"/>
              </a:ext>
            </a:extLst>
          </p:cNvPr>
          <p:cNvGrpSpPr/>
          <p:nvPr/>
        </p:nvGrpSpPr>
        <p:grpSpPr>
          <a:xfrm flipH="1">
            <a:off x="4945840" y="3784244"/>
            <a:ext cx="3693335" cy="620113"/>
            <a:chOff x="5449252" y="1951062"/>
            <a:chExt cx="3693335" cy="620113"/>
          </a:xfrm>
        </p:grpSpPr>
        <p:sp>
          <p:nvSpPr>
            <p:cNvPr id="54" name="Google Shape;145;p30">
              <a:extLst>
                <a:ext uri="{FF2B5EF4-FFF2-40B4-BE49-F238E27FC236}">
                  <a16:creationId xmlns:a16="http://schemas.microsoft.com/office/drawing/2014/main" id="{253DF9EE-90C0-11B2-1BF5-5CF608C9AA12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</a:t>
              </a:r>
              <a:r>
                <a:rPr lang="ru-RU" dirty="0">
                  <a:latin typeface="Montserrat" panose="00000500000000000000" pitchFamily="2" charset="-52"/>
                </a:rPr>
                <a:t>6</a:t>
              </a:r>
              <a:r>
                <a:rPr lang="en" dirty="0">
                  <a:latin typeface="Montserrat" panose="00000500000000000000" pitchFamily="2" charset="-52"/>
                </a:rPr>
                <a:t>)</a:t>
              </a:r>
            </a:p>
          </p:txBody>
        </p:sp>
        <p:sp>
          <p:nvSpPr>
            <p:cNvPr id="55" name="Google Shape;149;p30">
              <a:extLst>
                <a:ext uri="{FF2B5EF4-FFF2-40B4-BE49-F238E27FC236}">
                  <a16:creationId xmlns:a16="http://schemas.microsoft.com/office/drawing/2014/main" id="{8E2AC579-A13B-95A7-0FF7-CAD0F35477D0}"/>
                </a:ext>
              </a:extLst>
            </p:cNvPr>
            <p:cNvSpPr txBox="1">
              <a:spLocks/>
            </p:cNvSpPr>
            <p:nvPr/>
          </p:nvSpPr>
          <p:spPr>
            <a:xfrm>
              <a:off x="6271587" y="195107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 algn="r"/>
              <a:r>
                <a:rPr lang="ru-RU" sz="1200" dirty="0">
                  <a:latin typeface="Montserrat" panose="00000500000000000000" pitchFamily="2" charset="-52"/>
                </a:rPr>
                <a:t>оформить результаты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в виде продукта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проекта и отчёта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522368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12CC4221-5FC6-17D2-4DB1-EB682807C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678C23BD-8969-9195-49F9-F166E6588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5734" y="3747298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Сырые данные</a:t>
            </a:r>
            <a:endParaRPr dirty="0">
              <a:latin typeface="+mj-lt"/>
            </a:endParaRPr>
          </a:p>
        </p:txBody>
      </p:sp>
      <p:sp>
        <p:nvSpPr>
          <p:cNvPr id="165" name="Google Shape;165;p32">
            <a:extLst>
              <a:ext uri="{FF2B5EF4-FFF2-40B4-BE49-F238E27FC236}">
                <a16:creationId xmlns:a16="http://schemas.microsoft.com/office/drawing/2014/main" id="{CAC26368-0DED-0199-1D0A-35E8C65388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50631" y="646662"/>
            <a:ext cx="7345965" cy="2870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>
                <a:latin typeface="Montserrat Medium" panose="00000600000000000000" pitchFamily="2" charset="-52"/>
              </a:rPr>
              <a:t>Для проекта используются открытые GTFS-данные</a:t>
            </a:r>
            <a:r>
              <a:rPr lang="en-US" sz="2000" dirty="0">
                <a:latin typeface="Montserrat Medium" panose="00000600000000000000" pitchFamily="2" charset="-52"/>
              </a:rPr>
              <a:t>*</a:t>
            </a:r>
            <a:r>
              <a:rPr lang="ru-RU" sz="2000" dirty="0">
                <a:latin typeface="Montserrat Medium" panose="00000600000000000000" pitchFamily="2" charset="-52"/>
              </a:rPr>
              <a:t>, опубликованные на государственном портале открытых данных Санкт-Петербурга</a:t>
            </a: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900" dirty="0">
                <a:latin typeface="Montserrat Medium" panose="00000600000000000000" pitchFamily="2" charset="-52"/>
              </a:rPr>
            </a:br>
            <a:r>
              <a:rPr lang="en-US" sz="1400" dirty="0">
                <a:latin typeface="Montserrat Medium" panose="00000600000000000000" pitchFamily="2" charset="-52"/>
              </a:rPr>
              <a:t>data.gov.spb.ru</a:t>
            </a:r>
            <a:br>
              <a:rPr lang="ru-RU" sz="2000" dirty="0">
                <a:latin typeface="Montserrat Medium" panose="00000600000000000000" pitchFamily="2" charset="-52"/>
              </a:rPr>
            </a:br>
            <a:br>
              <a:rPr lang="ru-RU" sz="2000" dirty="0">
                <a:latin typeface="Montserrat Medium" panose="00000600000000000000" pitchFamily="2" charset="-52"/>
              </a:rPr>
            </a:br>
            <a:endParaRPr sz="2000" dirty="0">
              <a:latin typeface="Montserrat Medium" panose="00000600000000000000" pitchFamily="2" charset="-52"/>
            </a:endParaRPr>
          </a:p>
        </p:txBody>
      </p:sp>
      <p:sp>
        <p:nvSpPr>
          <p:cNvPr id="166" name="Google Shape;166;p32">
            <a:extLst>
              <a:ext uri="{FF2B5EF4-FFF2-40B4-BE49-F238E27FC236}">
                <a16:creationId xmlns:a16="http://schemas.microsoft.com/office/drawing/2014/main" id="{4A49FB69-93E6-DB62-7942-1A608796282F}"/>
              </a:ext>
            </a:extLst>
          </p:cNvPr>
          <p:cNvSpPr txBox="1"/>
          <p:nvPr/>
        </p:nvSpPr>
        <p:spPr>
          <a:xfrm>
            <a:off x="306324" y="4604000"/>
            <a:ext cx="250337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*General Transit Feed Specification</a:t>
            </a:r>
            <a:endParaRPr sz="10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67" name="Google Shape;167;p32">
            <a:extLst>
              <a:ext uri="{FF2B5EF4-FFF2-40B4-BE49-F238E27FC236}">
                <a16:creationId xmlns:a16="http://schemas.microsoft.com/office/drawing/2014/main" id="{C19A1BAC-5C2A-4066-33A6-9826D375B5D6}"/>
              </a:ext>
            </a:extLst>
          </p:cNvPr>
          <p:cNvCxnSpPr>
            <a:cxnSpLocks/>
          </p:cNvCxnSpPr>
          <p:nvPr/>
        </p:nvCxnSpPr>
        <p:spPr>
          <a:xfrm>
            <a:off x="2755669" y="4800200"/>
            <a:ext cx="692053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 descr="Изображение выглядит как текст, Шрифт, логотип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E4A0CCE-90F3-D8D0-ED3B-A0366908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6" y="1762917"/>
            <a:ext cx="5405328" cy="12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15193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190C96E6-7B7F-04CA-39EC-12B14FF7F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E1A0C353-A611-E474-45C1-63EC69743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5734" y="3747298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Сырые данные</a:t>
            </a:r>
            <a:endParaRPr dirty="0">
              <a:latin typeface="+mj-lt"/>
            </a:endParaRPr>
          </a:p>
        </p:txBody>
      </p:sp>
      <p:sp>
        <p:nvSpPr>
          <p:cNvPr id="165" name="Google Shape;165;p32">
            <a:extLst>
              <a:ext uri="{FF2B5EF4-FFF2-40B4-BE49-F238E27FC236}">
                <a16:creationId xmlns:a16="http://schemas.microsoft.com/office/drawing/2014/main" id="{F239F89B-5521-A734-D88A-BD298E59C4B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50631" y="646662"/>
            <a:ext cx="7974269" cy="323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r>
              <a:rPr lang="ru-RU" sz="2000" dirty="0">
                <a:latin typeface="Montserrat Medium" panose="00000600000000000000" pitchFamily="2" charset="-52"/>
              </a:rPr>
              <a:t>Маршруты                                       Остановочные пункты</a:t>
            </a:r>
            <a:endParaRPr sz="2000" dirty="0">
              <a:latin typeface="Montserrat Medium" panose="00000600000000000000" pitchFamily="2" charset="-52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1B1519D-2F91-94C0-9D84-341D4CB1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017646"/>
            <a:ext cx="3883363" cy="201225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3B37C5-338E-663B-DF0E-1925736A0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379" y="1013972"/>
            <a:ext cx="3773521" cy="2015526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09659B9-3539-AA84-DA72-D17E535F4568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4" name="Google Shape;129;p28">
              <a:extLst>
                <a:ext uri="{FF2B5EF4-FFF2-40B4-BE49-F238E27FC236}">
                  <a16:creationId xmlns:a16="http://schemas.microsoft.com/office/drawing/2014/main" id="{DD7E1BC5-88FC-F5AE-47D9-3F1733122EC4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5" name="Google Shape;130;p28">
              <a:extLst>
                <a:ext uri="{FF2B5EF4-FFF2-40B4-BE49-F238E27FC236}">
                  <a16:creationId xmlns:a16="http://schemas.microsoft.com/office/drawing/2014/main" id="{A2C67179-C1E5-6595-E3CA-F963110648C2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11791984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8C2A6D88-C812-EAFF-335A-8D267122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9EBE2D5B-61F9-7637-2E10-4271BFC73F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Анализ данных</a:t>
            </a:r>
            <a:endParaRPr dirty="0">
              <a:latin typeface="+mj-l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69C987A-DE67-EDDD-2E14-2774D2549942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A3845D6B-C793-501C-9B40-B1EF9B175F5F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B60AE0E0-8FDA-18B7-5D12-E01A5F2031FC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oogle Shape;1624;p53">
            <a:extLst>
              <a:ext uri="{FF2B5EF4-FFF2-40B4-BE49-F238E27FC236}">
                <a16:creationId xmlns:a16="http://schemas.microsoft.com/office/drawing/2014/main" id="{9B84D113-2E91-7A51-42A9-A310B813BFC5}"/>
              </a:ext>
            </a:extLst>
          </p:cNvPr>
          <p:cNvGrpSpPr/>
          <p:nvPr/>
        </p:nvGrpSpPr>
        <p:grpSpPr>
          <a:xfrm>
            <a:off x="2167468" y="539500"/>
            <a:ext cx="4809066" cy="4849300"/>
            <a:chOff x="722669" y="3200400"/>
            <a:chExt cx="1311650" cy="1185038"/>
          </a:xfrm>
        </p:grpSpPr>
        <p:sp>
          <p:nvSpPr>
            <p:cNvPr id="24" name="Google Shape;1625;p53">
              <a:extLst>
                <a:ext uri="{FF2B5EF4-FFF2-40B4-BE49-F238E27FC236}">
                  <a16:creationId xmlns:a16="http://schemas.microsoft.com/office/drawing/2014/main" id="{E71F2DFA-A180-06A3-37C1-E9E6CF4D9117}"/>
                </a:ext>
              </a:extLst>
            </p:cNvPr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" name="Google Shape;1626;p53">
              <a:extLst>
                <a:ext uri="{FF2B5EF4-FFF2-40B4-BE49-F238E27FC236}">
                  <a16:creationId xmlns:a16="http://schemas.microsoft.com/office/drawing/2014/main" id="{B28F5CBB-C3CB-0D2C-1187-53E4DADC9EF8}"/>
                </a:ext>
              </a:extLst>
            </p:cNvPr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6" name="Google Shape;1627;p53">
              <a:extLst>
                <a:ext uri="{FF2B5EF4-FFF2-40B4-BE49-F238E27FC236}">
                  <a16:creationId xmlns:a16="http://schemas.microsoft.com/office/drawing/2014/main" id="{74096469-1976-9C20-950F-EF6CB6A4F38A}"/>
                </a:ext>
              </a:extLst>
            </p:cNvPr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39" name="Google Shape;1628;p53">
                <a:extLst>
                  <a:ext uri="{FF2B5EF4-FFF2-40B4-BE49-F238E27FC236}">
                    <a16:creationId xmlns:a16="http://schemas.microsoft.com/office/drawing/2014/main" id="{7CABDA67-894E-F68E-0A2D-9AA5D53E06D1}"/>
                  </a:ext>
                </a:extLst>
              </p:cNvPr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0" name="Google Shape;1629;p53">
                <a:extLst>
                  <a:ext uri="{FF2B5EF4-FFF2-40B4-BE49-F238E27FC236}">
                    <a16:creationId xmlns:a16="http://schemas.microsoft.com/office/drawing/2014/main" id="{A06EBDAF-D24E-7BC8-5C94-7C48122D4F17}"/>
                  </a:ext>
                </a:extLst>
              </p:cNvPr>
              <p:cNvCxnSpPr>
                <a:stCxn id="39" idx="0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" name="Google Shape;1631;p53">
              <a:extLst>
                <a:ext uri="{FF2B5EF4-FFF2-40B4-BE49-F238E27FC236}">
                  <a16:creationId xmlns:a16="http://schemas.microsoft.com/office/drawing/2014/main" id="{8119BBA2-B4D0-E7F8-FAAA-95288716F681}"/>
                </a:ext>
              </a:extLst>
            </p:cNvPr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37" name="Google Shape;1632;p53">
                <a:extLst>
                  <a:ext uri="{FF2B5EF4-FFF2-40B4-BE49-F238E27FC236}">
                    <a16:creationId xmlns:a16="http://schemas.microsoft.com/office/drawing/2014/main" id="{839C029B-0BE3-4FCC-8E19-824765BDEB7A}"/>
                  </a:ext>
                </a:extLst>
              </p:cNvPr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8" name="Google Shape;1633;p53">
                <a:extLst>
                  <a:ext uri="{FF2B5EF4-FFF2-40B4-BE49-F238E27FC236}">
                    <a16:creationId xmlns:a16="http://schemas.microsoft.com/office/drawing/2014/main" id="{AFBDEB16-07F7-5747-93E9-F3D55C5E79C7}"/>
                  </a:ext>
                </a:extLst>
              </p:cNvPr>
              <p:cNvCxnSpPr>
                <a:stCxn id="37" idx="0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" name="Google Shape;1635;p53">
              <a:extLst>
                <a:ext uri="{FF2B5EF4-FFF2-40B4-BE49-F238E27FC236}">
                  <a16:creationId xmlns:a16="http://schemas.microsoft.com/office/drawing/2014/main" id="{1C4BFDE8-1B45-21C9-ABAE-C1DE059C201B}"/>
                </a:ext>
              </a:extLst>
            </p:cNvPr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35" name="Google Shape;1636;p53">
                <a:extLst>
                  <a:ext uri="{FF2B5EF4-FFF2-40B4-BE49-F238E27FC236}">
                    <a16:creationId xmlns:a16="http://schemas.microsoft.com/office/drawing/2014/main" id="{6A7A985C-E0A5-726C-B829-18543F7079AD}"/>
                  </a:ext>
                </a:extLst>
              </p:cNvPr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6" name="Google Shape;1637;p53">
                <a:extLst>
                  <a:ext uri="{FF2B5EF4-FFF2-40B4-BE49-F238E27FC236}">
                    <a16:creationId xmlns:a16="http://schemas.microsoft.com/office/drawing/2014/main" id="{3CCB019F-A801-FBA2-0D02-132698CE936D}"/>
                  </a:ext>
                </a:extLst>
              </p:cNvPr>
              <p:cNvCxnSpPr>
                <a:stCxn id="35" idx="6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" name="Google Shape;1639;p53">
              <a:extLst>
                <a:ext uri="{FF2B5EF4-FFF2-40B4-BE49-F238E27FC236}">
                  <a16:creationId xmlns:a16="http://schemas.microsoft.com/office/drawing/2014/main" id="{E9448E4C-A221-09D5-8997-82B222BFD061}"/>
                </a:ext>
              </a:extLst>
            </p:cNvPr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33" name="Google Shape;1640;p53">
                <a:extLst>
                  <a:ext uri="{FF2B5EF4-FFF2-40B4-BE49-F238E27FC236}">
                    <a16:creationId xmlns:a16="http://schemas.microsoft.com/office/drawing/2014/main" id="{9CFBD255-B9B0-5009-AB23-AC0E78CD0A83}"/>
                  </a:ext>
                </a:extLst>
              </p:cNvPr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4" name="Google Shape;1641;p53">
                <a:extLst>
                  <a:ext uri="{FF2B5EF4-FFF2-40B4-BE49-F238E27FC236}">
                    <a16:creationId xmlns:a16="http://schemas.microsoft.com/office/drawing/2014/main" id="{0D3DA2E5-2D4D-77DA-C099-9F850920B35A}"/>
                  </a:ext>
                </a:extLst>
              </p:cNvPr>
              <p:cNvCxnSpPr>
                <a:stCxn id="33" idx="0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" name="Google Shape;1643;p53">
              <a:extLst>
                <a:ext uri="{FF2B5EF4-FFF2-40B4-BE49-F238E27FC236}">
                  <a16:creationId xmlns:a16="http://schemas.microsoft.com/office/drawing/2014/main" id="{B202A32B-29B2-FA8D-73AE-E7D1219706DB}"/>
                </a:ext>
              </a:extLst>
            </p:cNvPr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31" name="Google Shape;1644;p53">
                <a:extLst>
                  <a:ext uri="{FF2B5EF4-FFF2-40B4-BE49-F238E27FC236}">
                    <a16:creationId xmlns:a16="http://schemas.microsoft.com/office/drawing/2014/main" id="{9D9F491C-395B-7DC0-494F-67E46CD68C60}"/>
                  </a:ext>
                </a:extLst>
              </p:cNvPr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2" name="Google Shape;1645;p53">
                <a:extLst>
                  <a:ext uri="{FF2B5EF4-FFF2-40B4-BE49-F238E27FC236}">
                    <a16:creationId xmlns:a16="http://schemas.microsoft.com/office/drawing/2014/main" id="{AA98CACF-9D66-E33D-BD1D-151BF4D96A92}"/>
                  </a:ext>
                </a:extLst>
              </p:cNvPr>
              <p:cNvCxnSpPr>
                <a:stCxn id="31" idx="2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61912336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CA07B5F-A93B-C552-CA43-BE094CDB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>
            <a:extLst>
              <a:ext uri="{FF2B5EF4-FFF2-40B4-BE49-F238E27FC236}">
                <a16:creationId xmlns:a16="http://schemas.microsoft.com/office/drawing/2014/main" id="{FC48D929-E277-D2BA-101D-460E61B52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679" y="604145"/>
            <a:ext cx="7618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Моделирование</a:t>
            </a:r>
            <a:endParaRPr dirty="0">
              <a:latin typeface="+mj-lt"/>
            </a:endParaRPr>
          </a:p>
        </p:txBody>
      </p:sp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F88487F2-F378-24A6-7D6D-6EAF8FBE1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831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latin typeface="Montserrat "/>
              </a:rPr>
              <a:t>Представление трамвайной сети в виде графа.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Каждая трамвайная остановка стала вершиной,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а отрезок пути между двумя соседними остановками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в рамках одного маршрута - ребром.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C помощью программных средств (структуры данных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на Python) сопоставили таблицы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остановок с маршрутными листами</a:t>
            </a:r>
            <a:endParaRPr dirty="0">
              <a:latin typeface="Montserrat "/>
            </a:endParaRPr>
          </a:p>
        </p:txBody>
      </p:sp>
      <p:pic>
        <p:nvPicPr>
          <p:cNvPr id="2" name="drawing">
            <a:extLst>
              <a:ext uri="{FF2B5EF4-FFF2-40B4-BE49-F238E27FC236}">
                <a16:creationId xmlns:a16="http://schemas.microsoft.com/office/drawing/2014/main" id="{37D6D2B3-2205-8D9D-9888-1BF2B3685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79103" y="704850"/>
            <a:ext cx="2245797" cy="3834505"/>
          </a:xfrm>
          <a:prstGeom prst="rect">
            <a:avLst/>
          </a:prstGeom>
          <a:noFill/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EE7F47A-FE73-78AA-8D3E-4035C078D4AE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4" name="Google Shape;129;p28">
              <a:extLst>
                <a:ext uri="{FF2B5EF4-FFF2-40B4-BE49-F238E27FC236}">
                  <a16:creationId xmlns:a16="http://schemas.microsoft.com/office/drawing/2014/main" id="{72B2E9F3-8D04-4E26-984D-B84FD69E6C80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5" name="Google Shape;130;p28">
              <a:extLst>
                <a:ext uri="{FF2B5EF4-FFF2-40B4-BE49-F238E27FC236}">
                  <a16:creationId xmlns:a16="http://schemas.microsoft.com/office/drawing/2014/main" id="{F2FA1BBD-F1D5-0734-474B-B330B0B92914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5809823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69E9701-E525-C8ED-4AF4-0EAAF6FE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C7FEEE8-A74A-B9C7-7401-E01D587827AE}"/>
              </a:ext>
            </a:extLst>
          </p:cNvPr>
          <p:cNvSpPr/>
          <p:nvPr/>
        </p:nvSpPr>
        <p:spPr>
          <a:xfrm>
            <a:off x="0" y="-67733"/>
            <a:ext cx="3153833" cy="523435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drawing">
            <a:extLst>
              <a:ext uri="{FF2B5EF4-FFF2-40B4-BE49-F238E27FC236}">
                <a16:creationId xmlns:a16="http://schemas.microsoft.com/office/drawing/2014/main" id="{55E06414-6286-2A72-FE2A-09700A26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2234" y="-23120"/>
            <a:ext cx="3039534" cy="5189742"/>
          </a:xfrm>
          <a:prstGeom prst="rect">
            <a:avLst/>
          </a:prstGeom>
          <a:noFill/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7E4A65A-E686-E525-5DF9-A9B371338A3B}"/>
              </a:ext>
            </a:extLst>
          </p:cNvPr>
          <p:cNvSpPr/>
          <p:nvPr/>
        </p:nvSpPr>
        <p:spPr>
          <a:xfrm rot="10800000">
            <a:off x="6032500" y="0"/>
            <a:ext cx="3153833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73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</TotalTime>
  <Words>599</Words>
  <Application>Microsoft Office PowerPoint</Application>
  <PresentationFormat>Экран (16:9)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2" baseType="lpstr">
      <vt:lpstr>Syne SemiBold</vt:lpstr>
      <vt:lpstr>Syne Medium</vt:lpstr>
      <vt:lpstr>Montserrat</vt:lpstr>
      <vt:lpstr>Arial</vt:lpstr>
      <vt:lpstr>Raleway</vt:lpstr>
      <vt:lpstr>Montserrat Black</vt:lpstr>
      <vt:lpstr>Albert Sans</vt:lpstr>
      <vt:lpstr>Syne</vt:lpstr>
      <vt:lpstr>Montserrat </vt:lpstr>
      <vt:lpstr>Inter</vt:lpstr>
      <vt:lpstr>Montserrat Medium</vt:lpstr>
      <vt:lpstr>Tech Startup by Slidesgo</vt:lpstr>
      <vt:lpstr>ТопДС Кейс</vt:lpstr>
      <vt:lpstr>Трамвайная сеть Санкт-Петербурга</vt:lpstr>
      <vt:lpstr>Цель проекта</vt:lpstr>
      <vt:lpstr>Задачи проекта</vt:lpstr>
      <vt:lpstr>Сырые данные</vt:lpstr>
      <vt:lpstr>Сырые данные</vt:lpstr>
      <vt:lpstr>Анализ данных</vt:lpstr>
      <vt:lpstr>Моделирование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анализа</vt:lpstr>
      <vt:lpstr>Презентация PowerPoint</vt:lpstr>
      <vt:lpstr>Топ-остановок</vt:lpstr>
      <vt:lpstr>Длины маршрутов 19.65 км Маршрут #40</vt:lpstr>
      <vt:lpstr>Связность сети</vt:lpstr>
      <vt:lpstr>Презентация PowerPoint</vt:lpstr>
      <vt:lpstr>Продукт проекта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Максим Лобанов</dc:creator>
  <cp:lastModifiedBy>Максим Лобанов</cp:lastModifiedBy>
  <cp:revision>21</cp:revision>
  <dcterms:modified xsi:type="dcterms:W3CDTF">2026-01-20T15:25:31Z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